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0" marR="0" indent="2286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0" marR="0" indent="4572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0" marR="0" indent="6858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0" marR="0" indent="9144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0" marR="0" indent="11430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0" marR="0" indent="13716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0" marR="0" indent="16002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0" marR="0" indent="18288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b="def" i="def"/>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b="def" i="def"/>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b="def" i="def"/>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b="def" i="def"/>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825500" y="3048000"/>
            <a:ext cx="11353800" cy="2273300"/>
          </a:xfrm>
          <a:prstGeom prst="rect">
            <a:avLst/>
          </a:prstGeom>
        </p:spPr>
        <p:txBody>
          <a:bodyPr anchor="b"/>
          <a:lstStyle/>
          <a:p>
            <a:pPr/>
            <a:r>
              <a:t>Title Text</a:t>
            </a:r>
          </a:p>
        </p:txBody>
      </p:sp>
      <p:sp>
        <p:nvSpPr>
          <p:cNvPr id="12" name="Body Level One…"/>
          <p:cNvSpPr txBox="1"/>
          <p:nvPr>
            <p:ph type="body" sz="quarter" idx="1"/>
          </p:nvPr>
        </p:nvSpPr>
        <p:spPr>
          <a:xfrm>
            <a:off x="825500" y="5308600"/>
            <a:ext cx="11353800" cy="1295400"/>
          </a:xfrm>
          <a:prstGeom prst="rect">
            <a:avLst/>
          </a:prstGeom>
        </p:spPr>
        <p:txBody>
          <a:bodyPr anchor="t"/>
          <a:lstStyle>
            <a:lvl1pPr marL="0" indent="0" algn="ctr">
              <a:spcBef>
                <a:spcPts val="0"/>
              </a:spcBef>
              <a:buSzTx/>
              <a:buNone/>
              <a:defRPr i="1" sz="3200"/>
            </a:lvl1pPr>
            <a:lvl2pPr marL="0" indent="228600" algn="ctr">
              <a:spcBef>
                <a:spcPts val="0"/>
              </a:spcBef>
              <a:buSzTx/>
              <a:buNone/>
              <a:defRPr i="1" sz="3200"/>
            </a:lvl2pPr>
            <a:lvl3pPr marL="0" indent="457200" algn="ctr">
              <a:spcBef>
                <a:spcPts val="0"/>
              </a:spcBef>
              <a:buSzTx/>
              <a:buNone/>
              <a:defRPr i="1" sz="3200"/>
            </a:lvl3pPr>
            <a:lvl4pPr marL="0" indent="685800" algn="ctr">
              <a:spcBef>
                <a:spcPts val="0"/>
              </a:spcBef>
              <a:buSzTx/>
              <a:buNone/>
              <a:defRPr i="1" sz="3200"/>
            </a:lvl4pPr>
            <a:lvl5pPr marL="0" indent="91440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99331" y="6362700"/>
            <a:ext cx="10401301" cy="508000"/>
          </a:xfrm>
          <a:prstGeom prst="rect">
            <a:avLst/>
          </a:prstGeom>
        </p:spPr>
        <p:txBody>
          <a:bodyPr>
            <a:spAutoFit/>
          </a:bodyPr>
          <a:lstStyle>
            <a:lvl1pPr marL="0" indent="0" algn="ctr">
              <a:lnSpc>
                <a:spcPct val="100000"/>
              </a:lnSpc>
              <a:spcBef>
                <a:spcPts val="0"/>
              </a:spcBef>
              <a:buSzTx/>
              <a:buNone/>
              <a:defRPr i="1" sz="2800"/>
            </a:lvl1pPr>
          </a:lstStyle>
          <a:p>
            <a:pPr/>
            <a:r>
              <a:t>-Johnny Appleseed</a:t>
            </a:r>
          </a:p>
        </p:txBody>
      </p:sp>
      <p:sp>
        <p:nvSpPr>
          <p:cNvPr id="96" name="“Type a quote here.”"/>
          <p:cNvSpPr txBox="1"/>
          <p:nvPr>
            <p:ph type="body" sz="quarter" idx="14"/>
          </p:nvPr>
        </p:nvSpPr>
        <p:spPr>
          <a:xfrm>
            <a:off x="1257300" y="4330700"/>
            <a:ext cx="10490200" cy="558800"/>
          </a:xfrm>
          <a:prstGeom prst="rect">
            <a:avLst/>
          </a:prstGeom>
        </p:spPr>
        <p:txBody>
          <a:bodyPr>
            <a:spAutoFit/>
          </a:bodyPr>
          <a:lstStyle>
            <a:lvl1pPr marL="0" indent="0" algn="ctr">
              <a:lnSpc>
                <a:spcPct val="155000"/>
              </a:lnSpc>
              <a:spcBef>
                <a:spcPts val="2400"/>
              </a:spcBef>
              <a:buSzTx/>
              <a:buNone/>
              <a:defRPr sz="3200"/>
            </a:lvl1pPr>
          </a:lstStyle>
          <a:p>
            <a:pPr/>
            <a:r>
              <a:t>“Type a quote here.”</a:t>
            </a:r>
          </a:p>
        </p:txBody>
      </p:sp>
      <p:sp>
        <p:nvSpPr>
          <p:cNvPr id="9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825500" y="-1016000"/>
            <a:ext cx="14782800" cy="10929505"/>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13"/>
          </p:nvPr>
        </p:nvSpPr>
        <p:spPr>
          <a:xfrm>
            <a:off x="673100" y="711200"/>
            <a:ext cx="4124325" cy="5499100"/>
          </a:xfrm>
          <a:prstGeom prst="rect">
            <a:avLst/>
          </a:prstGeom>
          <a:ln w="9525">
            <a:round/>
          </a:ln>
        </p:spPr>
        <p:txBody>
          <a:bodyPr lIns="91439" tIns="45719" rIns="91439" bIns="45719" anchor="t">
            <a:noAutofit/>
          </a:bodyPr>
          <a:lstStyle/>
          <a:p>
            <a:pPr/>
          </a:p>
        </p:txBody>
      </p:sp>
      <p:sp>
        <p:nvSpPr>
          <p:cNvPr id="21" name="Image"/>
          <p:cNvSpPr/>
          <p:nvPr>
            <p:ph type="pic" sz="half" idx="14"/>
          </p:nvPr>
        </p:nvSpPr>
        <p:spPr>
          <a:xfrm>
            <a:off x="3886200" y="711200"/>
            <a:ext cx="8709005" cy="5501529"/>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825500" y="7137400"/>
            <a:ext cx="11353800" cy="1181100"/>
          </a:xfrm>
          <a:prstGeom prst="rect">
            <a:avLst/>
          </a:prstGeom>
          <a:effectLst/>
        </p:spPr>
        <p:txBody>
          <a:bodyPr anchor="b"/>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23" name="Body Level One…"/>
          <p:cNvSpPr txBox="1"/>
          <p:nvPr>
            <p:ph type="body" sz="quarter" idx="1"/>
          </p:nvPr>
        </p:nvSpPr>
        <p:spPr>
          <a:xfrm>
            <a:off x="825500" y="8305800"/>
            <a:ext cx="11353800" cy="889000"/>
          </a:xfrm>
          <a:prstGeom prst="rect">
            <a:avLst/>
          </a:prstGeom>
        </p:spPr>
        <p:txBody>
          <a:bodyPr anchor="t"/>
          <a:lstStyle>
            <a:lvl1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1pPr>
            <a:lvl2pPr marL="0" indent="2286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2pPr>
            <a:lvl3pPr marL="0" indent="4572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3pPr>
            <a:lvl4pPr marL="0" indent="6858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4pPr>
            <a:lvl5pPr marL="0" indent="9144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7645400" y="1701800"/>
            <a:ext cx="4674816" cy="6233087"/>
          </a:xfrm>
          <a:prstGeom prst="rect">
            <a:avLst/>
          </a:prstGeom>
          <a:ln w="9525">
            <a:round/>
          </a:ln>
        </p:spPr>
        <p:txBody>
          <a:bodyPr lIns="91439" tIns="45719" rIns="91439" bIns="45719" anchor="t">
            <a:noAutofit/>
          </a:bodyPr>
          <a:lstStyle/>
          <a:p>
            <a:pPr/>
          </a:p>
        </p:txBody>
      </p:sp>
      <p:sp>
        <p:nvSpPr>
          <p:cNvPr id="40" name="Title Text"/>
          <p:cNvSpPr txBox="1"/>
          <p:nvPr>
            <p:ph type="title"/>
          </p:nvPr>
        </p:nvSpPr>
        <p:spPr>
          <a:xfrm>
            <a:off x="304800" y="1778000"/>
            <a:ext cx="7327900" cy="3340100"/>
          </a:xfrm>
          <a:prstGeom prst="rect">
            <a:avLst/>
          </a:prstGeom>
        </p:spPr>
        <p:txBody>
          <a:bodyPr anchor="b"/>
          <a:lstStyle/>
          <a:p>
            <a:pPr/>
            <a:r>
              <a:t>Title Text</a:t>
            </a:r>
          </a:p>
        </p:txBody>
      </p:sp>
      <p:sp>
        <p:nvSpPr>
          <p:cNvPr id="41" name="Body Level One…"/>
          <p:cNvSpPr txBox="1"/>
          <p:nvPr>
            <p:ph type="body" sz="quarter" idx="1"/>
          </p:nvPr>
        </p:nvSpPr>
        <p:spPr>
          <a:xfrm>
            <a:off x="304800" y="5168900"/>
            <a:ext cx="7327900" cy="2743200"/>
          </a:xfrm>
          <a:prstGeom prst="rect">
            <a:avLst/>
          </a:prstGeom>
        </p:spPr>
        <p:txBody>
          <a:bodyPr anchor="t"/>
          <a:lstStyle>
            <a:lvl1pPr marL="0" indent="0" algn="ctr">
              <a:spcBef>
                <a:spcPts val="0"/>
              </a:spcBef>
              <a:buSzTx/>
              <a:buNone/>
              <a:defRPr i="1" sz="3200"/>
            </a:lvl1pPr>
            <a:lvl2pPr marL="0" indent="228600" algn="ctr">
              <a:spcBef>
                <a:spcPts val="0"/>
              </a:spcBef>
              <a:buSzTx/>
              <a:buNone/>
              <a:defRPr i="1" sz="3200"/>
            </a:lvl2pPr>
            <a:lvl3pPr marL="0" indent="457200" algn="ctr">
              <a:spcBef>
                <a:spcPts val="0"/>
              </a:spcBef>
              <a:buSzTx/>
              <a:buNone/>
              <a:defRPr i="1" sz="3200"/>
            </a:lvl3pPr>
            <a:lvl4pPr marL="0" indent="685800" algn="ctr">
              <a:spcBef>
                <a:spcPts val="0"/>
              </a:spcBef>
              <a:buSzTx/>
              <a:buNone/>
              <a:defRPr i="1" sz="3200"/>
            </a:lvl4pPr>
            <a:lvl5pPr marL="0" indent="91440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8" name="Body Level One…"/>
          <p:cNvSpPr txBox="1"/>
          <p:nvPr>
            <p:ph type="body" idx="1"/>
          </p:nvPr>
        </p:nvSpPr>
        <p:spPr>
          <a:xfrm>
            <a:off x="825500" y="2705100"/>
            <a:ext cx="11353800" cy="62230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7299" y="8991600"/>
            <a:ext cx="342901" cy="4064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Image"/>
          <p:cNvSpPr/>
          <p:nvPr>
            <p:ph type="pic" sz="half" idx="13"/>
          </p:nvPr>
        </p:nvSpPr>
        <p:spPr>
          <a:xfrm>
            <a:off x="7391400" y="2692400"/>
            <a:ext cx="4674816" cy="6233087"/>
          </a:xfrm>
          <a:prstGeom prst="rect">
            <a:avLst/>
          </a:prstGeom>
          <a:ln w="9525">
            <a:round/>
          </a:ln>
        </p:spPr>
        <p:txBody>
          <a:bodyPr lIns="91439" tIns="45719" rIns="91439" bIns="45719" anchor="t">
            <a:noAutofit/>
          </a:bodyPr>
          <a:lstStyle/>
          <a:p>
            <a:pPr/>
          </a:p>
        </p:txBody>
      </p:sp>
      <p:sp>
        <p:nvSpPr>
          <p:cNvPr id="6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68" name="Body Level One…"/>
          <p:cNvSpPr txBox="1"/>
          <p:nvPr>
            <p:ph type="body" sz="half" idx="1"/>
          </p:nvPr>
        </p:nvSpPr>
        <p:spPr>
          <a:xfrm>
            <a:off x="825500" y="2768600"/>
            <a:ext cx="5422900" cy="6184900"/>
          </a:xfrm>
          <a:prstGeom prst="rect">
            <a:avLst/>
          </a:prstGeom>
        </p:spPr>
        <p:txBody>
          <a:bodyPr/>
          <a:lstStyle>
            <a:lvl1pPr marL="406400" indent="-406400">
              <a:spcBef>
                <a:spcPts val="3600"/>
              </a:spcBef>
              <a:buBlip>
                <a:blip r:embed="rId3"/>
              </a:buBlip>
              <a:defRPr sz="3200"/>
            </a:lvl1pPr>
            <a:lvl2pPr marL="812800" indent="-406400">
              <a:spcBef>
                <a:spcPts val="3600"/>
              </a:spcBef>
              <a:buBlip>
                <a:blip r:embed="rId3"/>
              </a:buBlip>
              <a:defRPr sz="3200"/>
            </a:lvl2pPr>
            <a:lvl3pPr marL="1219200" indent="-406400">
              <a:spcBef>
                <a:spcPts val="3600"/>
              </a:spcBef>
              <a:buBlip>
                <a:blip r:embed="rId3"/>
              </a:buBlip>
              <a:defRPr sz="3200"/>
            </a:lvl3pPr>
            <a:lvl4pPr marL="1625600" indent="-406400">
              <a:spcBef>
                <a:spcPts val="3600"/>
              </a:spcBef>
              <a:buBlip>
                <a:blip r:embed="rId3"/>
              </a:buBlip>
              <a:defRPr sz="3200"/>
            </a:lvl4pPr>
            <a:lvl5pPr marL="2032000" indent="-406400">
              <a:spcBef>
                <a:spcPts val="3600"/>
              </a:spcBef>
              <a:buBlip>
                <a:blip r:embed="rId3"/>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pic>
        <p:nvPicPr>
          <p:cNvPr id="84" name="embossed_background.jpeg" descr="embossed_background.jpeg"/>
          <p:cNvPicPr>
            <a:picLocks noChangeAspect="1"/>
          </p:cNvPicPr>
          <p:nvPr/>
        </p:nvPicPr>
        <p:blipFill>
          <a:blip r:embed="rId2">
            <a:extLst/>
          </a:blip>
          <a:stretch>
            <a:fillRect/>
          </a:stretch>
        </p:blipFill>
        <p:spPr>
          <a:xfrm>
            <a:off x="647700" y="647700"/>
            <a:ext cx="11747500" cy="8472197"/>
          </a:xfrm>
          <a:prstGeom prst="rect">
            <a:avLst/>
          </a:prstGeom>
          <a:ln w="12700">
            <a:miter lim="400000"/>
          </a:ln>
        </p:spPr>
      </p:pic>
      <p:sp>
        <p:nvSpPr>
          <p:cNvPr id="85" name="Image"/>
          <p:cNvSpPr/>
          <p:nvPr>
            <p:ph type="pic" sz="quarter" idx="13"/>
          </p:nvPr>
        </p:nvSpPr>
        <p:spPr>
          <a:xfrm>
            <a:off x="6858000" y="4940300"/>
            <a:ext cx="5295900" cy="3915468"/>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6435877" y="904675"/>
            <a:ext cx="5869837" cy="3911601"/>
          </a:xfrm>
          <a:prstGeom prst="rect">
            <a:avLst/>
          </a:prstGeom>
          <a:ln w="9525">
            <a:round/>
          </a:ln>
        </p:spPr>
        <p:txBody>
          <a:bodyPr lIns="91439" tIns="45719" rIns="91439" bIns="45719" anchor="t">
            <a:noAutofit/>
          </a:bodyPr>
          <a:lstStyle/>
          <a:p>
            <a:pPr/>
          </a:p>
        </p:txBody>
      </p:sp>
      <p:sp>
        <p:nvSpPr>
          <p:cNvPr id="87" name="Image"/>
          <p:cNvSpPr/>
          <p:nvPr>
            <p:ph type="pic" sz="half" idx="15"/>
          </p:nvPr>
        </p:nvSpPr>
        <p:spPr>
          <a:xfrm>
            <a:off x="952500" y="889554"/>
            <a:ext cx="5831509" cy="8032158"/>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25500" y="3733800"/>
            <a:ext cx="11353800" cy="2273300"/>
          </a:xfrm>
          <a:prstGeom prst="rect">
            <a:avLst/>
          </a:prstGeom>
          <a:ln w="12700">
            <a:miter lim="400000"/>
          </a:ln>
          <a:effectLst>
            <a:outerShdw sx="100000" sy="100000" kx="0" ky="0" algn="b" rotWithShape="0" blurRad="25400" dist="12700" dir="5400000">
              <a:srgbClr val="FFFFFF"/>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825500" y="825500"/>
            <a:ext cx="11353800" cy="810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7299" y="8991600"/>
            <a:ext cx="342901" cy="406400"/>
          </a:xfrm>
          <a:prstGeom prst="rect">
            <a:avLst/>
          </a:prstGeom>
          <a:ln w="12700">
            <a:miter lim="400000"/>
          </a:ln>
          <a:effectLst>
            <a:outerShdw sx="100000" sy="100000" kx="0" ky="0" algn="b" rotWithShape="0" blurRad="12700" dist="12700" dir="5400000">
              <a:srgbClr val="FFFFFF">
                <a:alpha val="20000"/>
              </a:srgbClr>
            </a:outerShdw>
          </a:effectLst>
        </p:spPr>
        <p:txBody>
          <a:bodyPr wrap="none" lIns="50800" tIns="50800" rIns="50800" bIns="50800">
            <a:spAutoFit/>
          </a:bodyPr>
          <a:lstStyle>
            <a:lvl1pPr>
              <a:lnSpc>
                <a:spcPct val="100000"/>
              </a:lnSpc>
              <a:defRPr sz="1800">
                <a:latin typeface="Palatino"/>
                <a:ea typeface="Palatino"/>
                <a:cs typeface="Palatino"/>
                <a:sym typeface="Palatino"/>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1pPr>
      <a:lvl2pPr marL="0" marR="0" indent="2286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2pPr>
      <a:lvl3pPr marL="0" marR="0" indent="4572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3pPr>
      <a:lvl4pPr marL="0" marR="0" indent="6858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4pPr>
      <a:lvl5pPr marL="0" marR="0" indent="9144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5pPr>
      <a:lvl6pPr marL="0" marR="0" indent="11430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6pPr>
      <a:lvl7pPr marL="0" marR="0" indent="13716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7pPr>
      <a:lvl8pPr marL="0" marR="0" indent="16002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8pPr>
      <a:lvl9pPr marL="0" marR="0" indent="182880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9pPr>
    </p:titleStyle>
    <p:bodyStyle>
      <a:lvl1pPr marL="431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863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1295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1727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21590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2590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3022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3454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3886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Oindrila-Sen/Springboard/tree/master/Capstone2/Instacar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instacart.com/datasets/grocery-shopping-2017" TargetMode="Externa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1707939.png" descr="1707939.png"/>
          <p:cNvPicPr>
            <a:picLocks noChangeAspect="0"/>
          </p:cNvPicPr>
          <p:nvPr>
            <p:ph type="pic" idx="13"/>
          </p:nvPr>
        </p:nvPicPr>
        <p:blipFill>
          <a:blip r:embed="rId2">
            <a:alphaModFix amt="60676"/>
            <a:extLst/>
          </a:blip>
          <a:stretch>
            <a:fillRect/>
          </a:stretch>
        </p:blipFill>
        <p:spPr>
          <a:xfrm>
            <a:off x="698500" y="723900"/>
            <a:ext cx="4064000" cy="5575300"/>
          </a:xfrm>
          <a:prstGeom prst="rect">
            <a:avLst/>
          </a:prstGeom>
        </p:spPr>
      </p:pic>
      <p:pic>
        <p:nvPicPr>
          <p:cNvPr id="122" name="1707921.jpg" descr="1707921.jpg"/>
          <p:cNvPicPr>
            <a:picLocks noChangeAspect="1"/>
          </p:cNvPicPr>
          <p:nvPr>
            <p:ph type="pic" idx="14"/>
          </p:nvPr>
        </p:nvPicPr>
        <p:blipFill>
          <a:blip r:embed="rId3">
            <a:alphaModFix amt="52720"/>
            <a:extLst/>
          </a:blip>
          <a:srcRect l="0" t="12413" r="0" b="12413"/>
          <a:stretch>
            <a:fillRect/>
          </a:stretch>
        </p:blipFill>
        <p:spPr>
          <a:xfrm>
            <a:off x="4965700" y="711200"/>
            <a:ext cx="7315200" cy="5499100"/>
          </a:xfrm>
          <a:prstGeom prst="rect">
            <a:avLst/>
          </a:prstGeom>
          <a:ln w="12700">
            <a:miter lim="400000"/>
          </a:ln>
        </p:spPr>
      </p:pic>
      <p:sp>
        <p:nvSpPr>
          <p:cNvPr id="123" name="Shopping Behavior Analysis of Instacart Customers and RecommendingTailored Products"/>
          <p:cNvSpPr txBox="1"/>
          <p:nvPr>
            <p:ph type="title"/>
          </p:nvPr>
        </p:nvSpPr>
        <p:spPr>
          <a:prstGeom prst="rect">
            <a:avLst/>
          </a:prstGeom>
        </p:spPr>
        <p:txBody>
          <a:bodyPr/>
          <a:lstStyle>
            <a:lvl1pPr defTabSz="438150">
              <a:lnSpc>
                <a:spcPct val="120000"/>
              </a:lnSpc>
              <a:defRPr b="1" cap="none" spc="0" sz="3225">
                <a:solidFill>
                  <a:schemeClr val="accent3">
                    <a:hueOff val="288578"/>
                    <a:satOff val="30944"/>
                    <a:lumOff val="14509"/>
                    <a:alpha val="79877"/>
                  </a:schemeClr>
                </a:solidFill>
                <a:effectLst>
                  <a:outerShdw sx="100000" sy="100000" kx="0" ky="0" algn="b" rotWithShape="0" blurRad="9525" dist="19050" dir="16200000">
                    <a:srgbClr val="000000">
                      <a:alpha val="30000"/>
                    </a:srgbClr>
                  </a:outerShdw>
                </a:effectLst>
                <a:latin typeface="Hoefler Text"/>
                <a:ea typeface="Hoefler Text"/>
                <a:cs typeface="Hoefler Text"/>
                <a:sym typeface="Hoefler Text"/>
              </a:defRPr>
            </a:lvl1pPr>
          </a:lstStyle>
          <a:p>
            <a:pPr/>
            <a:r>
              <a:t>Shopping Behavior Analysis of Instacart Customers and RecommendingTailored Products</a:t>
            </a:r>
          </a:p>
        </p:txBody>
      </p:sp>
      <p:sp>
        <p:nvSpPr>
          <p:cNvPr id="124" name="-Oindrila Sen"/>
          <p:cNvSpPr txBox="1"/>
          <p:nvPr>
            <p:ph type="body" sz="quarter" idx="1"/>
          </p:nvPr>
        </p:nvSpPr>
        <p:spPr>
          <a:xfrm>
            <a:off x="8281541" y="8305800"/>
            <a:ext cx="3897759" cy="658069"/>
          </a:xfrm>
          <a:prstGeom prst="rect">
            <a:avLst/>
          </a:prstGeom>
        </p:spPr>
        <p:txBody>
          <a:bodyPr/>
          <a:lstStyle>
            <a:lvl1pPr>
              <a:defRPr b="1" sz="3200">
                <a:solidFill>
                  <a:schemeClr val="accent2">
                    <a:hueOff val="-1019048"/>
                    <a:satOff val="13066"/>
                    <a:lumOff val="-26263"/>
                  </a:schemeClr>
                </a:solidFill>
                <a:effectLst>
                  <a:outerShdw sx="100000" sy="100000" kx="0" ky="0" algn="b" rotWithShape="0" blurRad="25400" dist="12700" dir="0">
                    <a:srgbClr val="FFFFFF">
                      <a:alpha val="45000"/>
                    </a:srgbClr>
                  </a:outerShdw>
                </a:effectLst>
                <a:latin typeface="+mn-lt"/>
                <a:ea typeface="+mn-ea"/>
                <a:cs typeface="+mn-cs"/>
                <a:sym typeface="Georgia"/>
              </a:defRPr>
            </a:lvl1pPr>
          </a:lstStyle>
          <a:p>
            <a:pPr/>
            <a:r>
              <a:t>-Oindrila Sen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12.png" descr="12.png"/>
          <p:cNvPicPr>
            <a:picLocks noChangeAspect="1"/>
          </p:cNvPicPr>
          <p:nvPr/>
        </p:nvPicPr>
        <p:blipFill>
          <a:blip r:embed="rId2">
            <a:alphaModFix amt="86298"/>
            <a:extLst/>
          </a:blip>
          <a:stretch>
            <a:fillRect/>
          </a:stretch>
        </p:blipFill>
        <p:spPr>
          <a:xfrm>
            <a:off x="171450" y="1047750"/>
            <a:ext cx="7369798" cy="4600181"/>
          </a:xfrm>
          <a:prstGeom prst="rect">
            <a:avLst/>
          </a:prstGeom>
          <a:ln w="12700">
            <a:miter lim="400000"/>
          </a:ln>
        </p:spPr>
      </p:pic>
      <p:sp>
        <p:nvSpPr>
          <p:cNvPr id="166" name="Customers Food Preference"/>
          <p:cNvSpPr txBox="1"/>
          <p:nvPr/>
        </p:nvSpPr>
        <p:spPr>
          <a:xfrm>
            <a:off x="7512050" y="3773290"/>
            <a:ext cx="5064026"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Customers Food Preference</a:t>
            </a:r>
          </a:p>
        </p:txBody>
      </p:sp>
      <p:pic>
        <p:nvPicPr>
          <p:cNvPr id="167" name="13.png" descr="13.png"/>
          <p:cNvPicPr>
            <a:picLocks noChangeAspect="1"/>
          </p:cNvPicPr>
          <p:nvPr/>
        </p:nvPicPr>
        <p:blipFill>
          <a:blip r:embed="rId3">
            <a:extLst/>
          </a:blip>
          <a:stretch>
            <a:fillRect/>
          </a:stretch>
        </p:blipFill>
        <p:spPr>
          <a:xfrm>
            <a:off x="5701090" y="5315898"/>
            <a:ext cx="7017960" cy="4107502"/>
          </a:xfrm>
          <a:prstGeom prst="rect">
            <a:avLst/>
          </a:prstGeom>
          <a:ln w="12700">
            <a:miter lim="400000"/>
          </a:ln>
        </p:spPr>
      </p:pic>
      <p:sp>
        <p:nvSpPr>
          <p:cNvPr id="168" name="Data Visualizations"/>
          <p:cNvSpPr txBox="1"/>
          <p:nvPr/>
        </p:nvSpPr>
        <p:spPr>
          <a:xfrm>
            <a:off x="4416127" y="2286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7.png" descr="7.png"/>
          <p:cNvPicPr>
            <a:picLocks noChangeAspect="1"/>
          </p:cNvPicPr>
          <p:nvPr/>
        </p:nvPicPr>
        <p:blipFill>
          <a:blip r:embed="rId2">
            <a:extLst/>
          </a:blip>
          <a:stretch>
            <a:fillRect/>
          </a:stretch>
        </p:blipFill>
        <p:spPr>
          <a:xfrm>
            <a:off x="466848" y="1022350"/>
            <a:ext cx="8128001" cy="4178300"/>
          </a:xfrm>
          <a:prstGeom prst="rect">
            <a:avLst/>
          </a:prstGeom>
          <a:ln w="12700">
            <a:miter lim="400000"/>
          </a:ln>
        </p:spPr>
      </p:pic>
      <p:pic>
        <p:nvPicPr>
          <p:cNvPr id="171" name="8.png" descr="8.png"/>
          <p:cNvPicPr>
            <a:picLocks noChangeAspect="1"/>
          </p:cNvPicPr>
          <p:nvPr/>
        </p:nvPicPr>
        <p:blipFill>
          <a:blip r:embed="rId3">
            <a:extLst/>
          </a:blip>
          <a:stretch>
            <a:fillRect/>
          </a:stretch>
        </p:blipFill>
        <p:spPr>
          <a:xfrm>
            <a:off x="533400" y="5175250"/>
            <a:ext cx="7994897" cy="4178300"/>
          </a:xfrm>
          <a:prstGeom prst="rect">
            <a:avLst/>
          </a:prstGeom>
          <a:ln w="12700">
            <a:miter lim="400000"/>
          </a:ln>
        </p:spPr>
      </p:pic>
      <p:sp>
        <p:nvSpPr>
          <p:cNvPr id="172" name="Customers Preferred Day and Time to Order"/>
          <p:cNvSpPr txBox="1"/>
          <p:nvPr/>
        </p:nvSpPr>
        <p:spPr>
          <a:xfrm>
            <a:off x="8613626" y="3930649"/>
            <a:ext cx="4151710" cy="1079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Customers Preferred Day and Time to Order</a:t>
            </a:r>
          </a:p>
        </p:txBody>
      </p:sp>
      <p:sp>
        <p:nvSpPr>
          <p:cNvPr id="173" name="Data Visualizations"/>
          <p:cNvSpPr txBox="1"/>
          <p:nvPr/>
        </p:nvSpPr>
        <p:spPr>
          <a:xfrm>
            <a:off x="4416127" y="2667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14.png" descr="14.png"/>
          <p:cNvPicPr>
            <a:picLocks noChangeAspect="1"/>
          </p:cNvPicPr>
          <p:nvPr/>
        </p:nvPicPr>
        <p:blipFill>
          <a:blip r:embed="rId2">
            <a:extLst/>
          </a:blip>
          <a:stretch>
            <a:fillRect/>
          </a:stretch>
        </p:blipFill>
        <p:spPr>
          <a:xfrm>
            <a:off x="419100" y="5219700"/>
            <a:ext cx="7683500" cy="4241800"/>
          </a:xfrm>
          <a:prstGeom prst="rect">
            <a:avLst/>
          </a:prstGeom>
          <a:ln w="12700">
            <a:miter lim="400000"/>
          </a:ln>
        </p:spPr>
      </p:pic>
      <p:pic>
        <p:nvPicPr>
          <p:cNvPr id="176" name="15.png" descr="15.png"/>
          <p:cNvPicPr>
            <a:picLocks noChangeAspect="1"/>
          </p:cNvPicPr>
          <p:nvPr/>
        </p:nvPicPr>
        <p:blipFill>
          <a:blip r:embed="rId3">
            <a:extLst/>
          </a:blip>
          <a:stretch>
            <a:fillRect/>
          </a:stretch>
        </p:blipFill>
        <p:spPr>
          <a:xfrm>
            <a:off x="4787900" y="990600"/>
            <a:ext cx="7683500" cy="4241800"/>
          </a:xfrm>
          <a:prstGeom prst="rect">
            <a:avLst/>
          </a:prstGeom>
          <a:ln w="12700">
            <a:miter lim="400000"/>
          </a:ln>
        </p:spPr>
      </p:pic>
      <p:sp>
        <p:nvSpPr>
          <p:cNvPr id="177" name="Total Orders…"/>
          <p:cNvSpPr txBox="1"/>
          <p:nvPr/>
        </p:nvSpPr>
        <p:spPr>
          <a:xfrm>
            <a:off x="418008" y="1746249"/>
            <a:ext cx="4940748" cy="1079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pPr>
            <a:r>
              <a:t>Total Orders </a:t>
            </a:r>
          </a:p>
          <a:p>
            <a:pPr>
              <a:defRPr sz="3000"/>
            </a:pPr>
            <a:r>
              <a:t>Per Customer</a:t>
            </a:r>
          </a:p>
        </p:txBody>
      </p:sp>
      <p:sp>
        <p:nvSpPr>
          <p:cNvPr id="178" name="Items added…"/>
          <p:cNvSpPr txBox="1"/>
          <p:nvPr/>
        </p:nvSpPr>
        <p:spPr>
          <a:xfrm>
            <a:off x="9049097" y="6407149"/>
            <a:ext cx="2386906" cy="10795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Items added </a:t>
            </a:r>
          </a:p>
          <a:p>
            <a:pPr>
              <a:defRPr sz="3000"/>
            </a:pPr>
            <a:r>
              <a:t>Per Order</a:t>
            </a:r>
          </a:p>
        </p:txBody>
      </p:sp>
      <p:sp>
        <p:nvSpPr>
          <p:cNvPr id="179" name="Data Visualizations"/>
          <p:cNvSpPr txBox="1"/>
          <p:nvPr/>
        </p:nvSpPr>
        <p:spPr>
          <a:xfrm>
            <a:off x="4416127" y="2032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sic Recommendations"/>
          <p:cNvSpPr txBox="1"/>
          <p:nvPr>
            <p:ph type="title"/>
          </p:nvPr>
        </p:nvSpPr>
        <p:spPr>
          <a:prstGeom prst="rect">
            <a:avLst/>
          </a:prstGeom>
        </p:spPr>
        <p:txBody>
          <a:bodyPr/>
          <a:lstStyle>
            <a:lvl1pPr>
              <a:defRPr b="1" cap="none" spc="220" sz="4400"/>
            </a:lvl1pPr>
          </a:lstStyle>
          <a:p>
            <a:pPr/>
            <a:r>
              <a:t>Basic Recommendations</a:t>
            </a:r>
          </a:p>
        </p:txBody>
      </p:sp>
      <p:sp>
        <p:nvSpPr>
          <p:cNvPr id="182" name="Trending Products at Instacart…"/>
          <p:cNvSpPr txBox="1"/>
          <p:nvPr/>
        </p:nvSpPr>
        <p:spPr>
          <a:xfrm>
            <a:off x="503811" y="5918199"/>
            <a:ext cx="11613996" cy="322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3822" indent="-383822" algn="l">
              <a:buSzPct val="119999"/>
              <a:buChar char="-"/>
              <a:defRPr sz="2600"/>
            </a:pPr>
            <a:r>
              <a:t>Trending Products at Instacart</a:t>
            </a:r>
          </a:p>
          <a:p>
            <a:pPr algn="l">
              <a:defRPr sz="2600"/>
            </a:pPr>
          </a:p>
          <a:p>
            <a:pPr marL="383822" indent="-383822" algn="l">
              <a:buSzPct val="119999"/>
              <a:buChar char="-"/>
              <a:defRPr sz="2600"/>
            </a:pPr>
            <a:r>
              <a:t>Popular Products from the Department that the Customers are interested in</a:t>
            </a:r>
          </a:p>
          <a:p>
            <a:pPr algn="l">
              <a:defRPr sz="2600"/>
            </a:pPr>
          </a:p>
          <a:p>
            <a:pPr marL="383822" indent="-383822" algn="l">
              <a:buSzPct val="119999"/>
              <a:buChar char="-"/>
              <a:defRPr sz="2600"/>
            </a:pPr>
            <a:r>
              <a:t>Products that are reordered most</a:t>
            </a:r>
          </a:p>
          <a:p>
            <a:pPr algn="l">
              <a:defRPr sz="2600"/>
            </a:pPr>
          </a:p>
          <a:p>
            <a:pPr algn="l">
              <a:defRPr sz="2600"/>
            </a:pPr>
            <a:r>
              <a:t>- Unexplored/Unique Products</a:t>
            </a:r>
          </a:p>
        </p:txBody>
      </p:sp>
      <p:pic>
        <p:nvPicPr>
          <p:cNvPr id="183" name="Screen Shot 2019-10-25 at 11.41.23 AM.png" descr="Screen Shot 2019-10-25 at 11.41.23 AM.png"/>
          <p:cNvPicPr>
            <a:picLocks noChangeAspect="1"/>
          </p:cNvPicPr>
          <p:nvPr/>
        </p:nvPicPr>
        <p:blipFill>
          <a:blip r:embed="rId2">
            <a:alphaModFix amt="76584"/>
            <a:extLst/>
          </a:blip>
          <a:stretch>
            <a:fillRect/>
          </a:stretch>
        </p:blipFill>
        <p:spPr>
          <a:xfrm>
            <a:off x="350614" y="2198521"/>
            <a:ext cx="11920390" cy="370555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ollaborative Filtering for Implicit Data"/>
          <p:cNvSpPr txBox="1"/>
          <p:nvPr/>
        </p:nvSpPr>
        <p:spPr>
          <a:xfrm>
            <a:off x="472579" y="546100"/>
            <a:ext cx="844014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Collaborative Filtering for Implicit Data</a:t>
            </a:r>
          </a:p>
        </p:txBody>
      </p:sp>
      <p:sp>
        <p:nvSpPr>
          <p:cNvPr id="186" name="Implicit Data:"/>
          <p:cNvSpPr txBox="1"/>
          <p:nvPr/>
        </p:nvSpPr>
        <p:spPr>
          <a:xfrm>
            <a:off x="590785" y="1457357"/>
            <a:ext cx="211007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Implicit Data:</a:t>
            </a:r>
          </a:p>
        </p:txBody>
      </p:sp>
      <p:sp>
        <p:nvSpPr>
          <p:cNvPr id="187" name="The data gathered from users behavior but without any ratings"/>
          <p:cNvSpPr txBox="1"/>
          <p:nvPr/>
        </p:nvSpPr>
        <p:spPr>
          <a:xfrm>
            <a:off x="2714364" y="1482348"/>
            <a:ext cx="7892208"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600"/>
              </a:spcBef>
              <a:defRPr sz="2200"/>
            </a:lvl1pPr>
          </a:lstStyle>
          <a:p>
            <a:pPr/>
            <a:r>
              <a:t>The data gathered from users behavior but without any ratings </a:t>
            </a:r>
          </a:p>
        </p:txBody>
      </p:sp>
      <p:sp>
        <p:nvSpPr>
          <p:cNvPr id="188" name="Collaborative Filtering:"/>
          <p:cNvSpPr txBox="1"/>
          <p:nvPr/>
        </p:nvSpPr>
        <p:spPr>
          <a:xfrm>
            <a:off x="517698" y="3405645"/>
            <a:ext cx="347310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Collaborative Filtering:</a:t>
            </a:r>
          </a:p>
        </p:txBody>
      </p:sp>
      <p:sp>
        <p:nvSpPr>
          <p:cNvPr id="189" name="Recommendations based on collecting and analyzing information on user’s behaviors, their activities or preferences and predicting what they will like based on the similarity with other users"/>
          <p:cNvSpPr txBox="1"/>
          <p:nvPr/>
        </p:nvSpPr>
        <p:spPr>
          <a:xfrm>
            <a:off x="581409" y="3905249"/>
            <a:ext cx="5571047" cy="1943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200"/>
              </a:spcBef>
              <a:defRPr sz="2200"/>
            </a:lvl1pPr>
          </a:lstStyle>
          <a:p>
            <a:pPr/>
            <a:r>
              <a:t>Recommendations based on collecting and analyzing information on user’s behaviors, their activities or preferences and predicting what they will like based on the similarity with other users</a:t>
            </a:r>
          </a:p>
        </p:txBody>
      </p:sp>
      <p:sp>
        <p:nvSpPr>
          <p:cNvPr id="190" name="A measure of similarity between two non-zero vectors by calculating the cosine of the angle between them"/>
          <p:cNvSpPr txBox="1"/>
          <p:nvPr/>
        </p:nvSpPr>
        <p:spPr>
          <a:xfrm>
            <a:off x="1446683" y="9867899"/>
            <a:ext cx="1192753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 measure of similarity between two non-zero vectors by calculating the cosine of the angle between them</a:t>
            </a:r>
          </a:p>
        </p:txBody>
      </p:sp>
      <p:sp>
        <p:nvSpPr>
          <p:cNvPr id="191" name="Users barely submit ratings…"/>
          <p:cNvSpPr txBox="1"/>
          <p:nvPr/>
        </p:nvSpPr>
        <p:spPr>
          <a:xfrm>
            <a:off x="621302" y="2062997"/>
            <a:ext cx="383834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63877" indent="-263877" algn="l">
              <a:buSzPct val="119999"/>
              <a:buChar char="-"/>
              <a:defRPr sz="2200"/>
            </a:pPr>
            <a:r>
              <a:t>Users barely submit ratings</a:t>
            </a:r>
          </a:p>
          <a:p>
            <a:pPr marL="263877" indent="-263877" algn="l">
              <a:buSzPct val="119999"/>
              <a:buChar char="-"/>
              <a:defRPr sz="2200"/>
            </a:pPr>
            <a:r>
              <a:t>Easy to collect</a:t>
            </a:r>
          </a:p>
          <a:p>
            <a:pPr marL="263877" indent="-263877" algn="l">
              <a:buSzPct val="119999"/>
              <a:buChar char="-"/>
              <a:defRPr sz="2200"/>
            </a:pPr>
            <a:r>
              <a:t>Hard to Recommend</a:t>
            </a:r>
          </a:p>
        </p:txBody>
      </p:sp>
      <p:sp>
        <p:nvSpPr>
          <p:cNvPr id="192" name="A matrix Based Approach…"/>
          <p:cNvSpPr txBox="1"/>
          <p:nvPr/>
        </p:nvSpPr>
        <p:spPr>
          <a:xfrm>
            <a:off x="586528" y="6125490"/>
            <a:ext cx="7932844" cy="16789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63877" indent="-263877" algn="l">
              <a:buSzPct val="119999"/>
              <a:buChar char="-"/>
              <a:defRPr sz="2400"/>
            </a:pPr>
            <a:r>
              <a:t>A matrix Based Approach</a:t>
            </a:r>
          </a:p>
          <a:p>
            <a:pPr marL="263877" indent="-263877" algn="l">
              <a:buSzPct val="119999"/>
              <a:buChar char="-"/>
              <a:defRPr sz="2400"/>
            </a:pPr>
            <a:r>
              <a:t>In the product recommendation, it is user * item matrix</a:t>
            </a:r>
          </a:p>
          <a:p>
            <a:pPr marL="263877" indent="-263877" algn="l">
              <a:buSzPct val="119999"/>
              <a:buChar char="-"/>
              <a:defRPr sz="2400"/>
            </a:pPr>
            <a:r>
              <a:t>Item -to- Item Recommendations</a:t>
            </a:r>
          </a:p>
          <a:p>
            <a:pPr marL="263877" indent="-263877" algn="l">
              <a:buSzPct val="119999"/>
              <a:buChar char="-"/>
              <a:defRPr sz="2400"/>
            </a:pPr>
            <a:r>
              <a:t>User-to-User Recommendations</a:t>
            </a:r>
          </a:p>
        </p:txBody>
      </p:sp>
      <p:pic>
        <p:nvPicPr>
          <p:cNvPr id="193" name="collaborativeFiltering-960x540.jpg" descr="collaborativeFiltering-960x540.jpg"/>
          <p:cNvPicPr>
            <a:picLocks noChangeAspect="1"/>
          </p:cNvPicPr>
          <p:nvPr/>
        </p:nvPicPr>
        <p:blipFill>
          <a:blip r:embed="rId2">
            <a:alphaModFix amt="78219"/>
            <a:extLst/>
          </a:blip>
          <a:stretch>
            <a:fillRect/>
          </a:stretch>
        </p:blipFill>
        <p:spPr>
          <a:xfrm>
            <a:off x="6225472" y="2842489"/>
            <a:ext cx="6264978" cy="352405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ollaborative Filtering- Contd."/>
          <p:cNvSpPr txBox="1"/>
          <p:nvPr/>
        </p:nvSpPr>
        <p:spPr>
          <a:xfrm>
            <a:off x="3284179" y="355600"/>
            <a:ext cx="590279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Collaborative Filtering- Contd.</a:t>
            </a:r>
          </a:p>
        </p:txBody>
      </p:sp>
      <p:sp>
        <p:nvSpPr>
          <p:cNvPr id="196" name="User-to-User Recommendations:"/>
          <p:cNvSpPr txBox="1"/>
          <p:nvPr/>
        </p:nvSpPr>
        <p:spPr>
          <a:xfrm>
            <a:off x="341270" y="968263"/>
            <a:ext cx="485441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User-to-User Recommendations:</a:t>
            </a:r>
          </a:p>
        </p:txBody>
      </p:sp>
      <p:sp>
        <p:nvSpPr>
          <p:cNvPr id="197" name="Similar people have similar taste"/>
          <p:cNvSpPr txBox="1"/>
          <p:nvPr/>
        </p:nvSpPr>
        <p:spPr>
          <a:xfrm>
            <a:off x="5398479" y="968263"/>
            <a:ext cx="413804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Similar people have similar taste</a:t>
            </a:r>
          </a:p>
        </p:txBody>
      </p:sp>
      <p:sp>
        <p:nvSpPr>
          <p:cNvPr id="198" name="- Use a metric like Cosine, Euclidian, Pearson or some other distance metric to calculate distances for each user, to all other users."/>
          <p:cNvSpPr txBox="1"/>
          <p:nvPr/>
        </p:nvSpPr>
        <p:spPr>
          <a:xfrm>
            <a:off x="650652" y="7700237"/>
            <a:ext cx="11169850"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200"/>
            </a:lvl1pPr>
          </a:lstStyle>
          <a:p>
            <a:pPr/>
            <a:r>
              <a:t>- Use a metric like Cosine, Euclidian, Pearson or some other distance metric to calculate distances for each user, to all other users.</a:t>
            </a:r>
          </a:p>
        </p:txBody>
      </p:sp>
      <p:sp>
        <p:nvSpPr>
          <p:cNvPr id="199" name="Steps to create a user-to-user  Recommendation Model"/>
          <p:cNvSpPr txBox="1"/>
          <p:nvPr/>
        </p:nvSpPr>
        <p:spPr>
          <a:xfrm>
            <a:off x="391377" y="1592436"/>
            <a:ext cx="618954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700"/>
            </a:lvl1pPr>
          </a:lstStyle>
          <a:p>
            <a:pPr/>
            <a:r>
              <a:t>Steps to create a user-to-user  Recommendation Model</a:t>
            </a:r>
          </a:p>
        </p:txBody>
      </p:sp>
      <p:pic>
        <p:nvPicPr>
          <p:cNvPr id="200" name="Screen Shot 2019-10-29 at 5.00.01 PM.png" descr="Screen Shot 2019-10-29 at 5.00.01 PM.png"/>
          <p:cNvPicPr>
            <a:picLocks noChangeAspect="1"/>
          </p:cNvPicPr>
          <p:nvPr/>
        </p:nvPicPr>
        <p:blipFill>
          <a:blip r:embed="rId2">
            <a:alphaModFix amt="76955"/>
            <a:extLst/>
          </a:blip>
          <a:stretch>
            <a:fillRect/>
          </a:stretch>
        </p:blipFill>
        <p:spPr>
          <a:xfrm>
            <a:off x="630165" y="2664172"/>
            <a:ext cx="10589664" cy="4799166"/>
          </a:xfrm>
          <a:prstGeom prst="rect">
            <a:avLst/>
          </a:prstGeom>
          <a:ln w="12700">
            <a:miter lim="400000"/>
          </a:ln>
        </p:spPr>
      </p:pic>
      <p:sp>
        <p:nvSpPr>
          <p:cNvPr id="201" name="- Construct the co-occurrence matrix, users x items"/>
          <p:cNvSpPr txBox="1"/>
          <p:nvPr/>
        </p:nvSpPr>
        <p:spPr>
          <a:xfrm>
            <a:off x="602363" y="2015791"/>
            <a:ext cx="640257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200"/>
            </a:lvl1pPr>
          </a:lstStyle>
          <a:p>
            <a:pPr/>
            <a:r>
              <a:t>- Construct the co-occurrence matrix, users x items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Cosine Similarity Model"/>
          <p:cNvSpPr txBox="1"/>
          <p:nvPr/>
        </p:nvSpPr>
        <p:spPr>
          <a:xfrm>
            <a:off x="3931741" y="416679"/>
            <a:ext cx="51413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Cosine Similarity Model</a:t>
            </a:r>
          </a:p>
        </p:txBody>
      </p:sp>
      <p:sp>
        <p:nvSpPr>
          <p:cNvPr id="204" name="Cosine similarity is a measure of similarity between two non-zero vectors of an inner product space that measures the cosine of the angle between them…"/>
          <p:cNvSpPr txBox="1"/>
          <p:nvPr/>
        </p:nvSpPr>
        <p:spPr>
          <a:xfrm>
            <a:off x="425028" y="934355"/>
            <a:ext cx="12154744"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91175" indent="-291175" algn="l">
              <a:buSzPct val="119999"/>
              <a:buChar char="-"/>
              <a:defRPr sz="2200"/>
            </a:pPr>
            <a:r>
              <a:t>Cosine similarity is a measure of similarity between two non-zero vectors of an inner product space that measures the cosine of the angle between them</a:t>
            </a:r>
          </a:p>
          <a:p>
            <a:pPr marL="291175" indent="-291175" algn="l">
              <a:buSzPct val="119999"/>
              <a:buChar char="-"/>
              <a:defRPr sz="2200"/>
            </a:pPr>
            <a:r>
              <a:t>Cosine of 0 degree angle is 1. Therefore, if the value is closer to 1, the more similar the users are</a:t>
            </a:r>
          </a:p>
        </p:txBody>
      </p:sp>
      <p:pic>
        <p:nvPicPr>
          <p:cNvPr id="205" name="Screen Shot 2019-10-29 at 5.08.02 PM.png" descr="Screen Shot 2019-10-29 at 5.08.02 PM.png"/>
          <p:cNvPicPr>
            <a:picLocks noChangeAspect="1"/>
          </p:cNvPicPr>
          <p:nvPr/>
        </p:nvPicPr>
        <p:blipFill>
          <a:blip r:embed="rId2">
            <a:alphaModFix amt="81258"/>
            <a:extLst/>
          </a:blip>
          <a:stretch>
            <a:fillRect/>
          </a:stretch>
        </p:blipFill>
        <p:spPr>
          <a:xfrm>
            <a:off x="518101" y="2239431"/>
            <a:ext cx="12222598" cy="2516418"/>
          </a:xfrm>
          <a:prstGeom prst="rect">
            <a:avLst/>
          </a:prstGeom>
          <a:ln w="12700">
            <a:miter lim="400000"/>
          </a:ln>
        </p:spPr>
      </p:pic>
      <p:sp>
        <p:nvSpPr>
          <p:cNvPr id="206" name="- The cosine of two non-zero vectors can be derived by the dot product:"/>
          <p:cNvSpPr txBox="1"/>
          <p:nvPr/>
        </p:nvSpPr>
        <p:spPr>
          <a:xfrm>
            <a:off x="414827" y="4878918"/>
            <a:ext cx="8835046"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 The cosine of two non-zero vectors can be derived by the dot product:</a:t>
            </a:r>
          </a:p>
        </p:txBody>
      </p:sp>
      <p:pic>
        <p:nvPicPr>
          <p:cNvPr id="207" name="cos_sim.png" descr="cos_sim.png"/>
          <p:cNvPicPr>
            <a:picLocks noChangeAspect="1"/>
          </p:cNvPicPr>
          <p:nvPr/>
        </p:nvPicPr>
        <p:blipFill>
          <a:blip r:embed="rId3">
            <a:alphaModFix amt="85595"/>
            <a:extLst/>
          </a:blip>
          <a:stretch>
            <a:fillRect/>
          </a:stretch>
        </p:blipFill>
        <p:spPr>
          <a:xfrm>
            <a:off x="558800" y="5322990"/>
            <a:ext cx="1816100" cy="812801"/>
          </a:xfrm>
          <a:prstGeom prst="rect">
            <a:avLst/>
          </a:prstGeom>
          <a:ln w="12700">
            <a:miter lim="400000"/>
          </a:ln>
        </p:spPr>
      </p:pic>
      <p:pic>
        <p:nvPicPr>
          <p:cNvPr id="208" name="Screen Shot 2019-10-29 at 5.36.02 PM.png" descr="Screen Shot 2019-10-29 at 5.36.02 PM.png"/>
          <p:cNvPicPr>
            <a:picLocks noChangeAspect="1"/>
          </p:cNvPicPr>
          <p:nvPr/>
        </p:nvPicPr>
        <p:blipFill>
          <a:blip r:embed="rId4">
            <a:extLst/>
          </a:blip>
          <a:stretch>
            <a:fillRect/>
          </a:stretch>
        </p:blipFill>
        <p:spPr>
          <a:xfrm>
            <a:off x="605994" y="6702933"/>
            <a:ext cx="5580070" cy="2454157"/>
          </a:xfrm>
          <a:prstGeom prst="rect">
            <a:avLst/>
          </a:prstGeom>
          <a:ln w="12700">
            <a:miter lim="400000"/>
          </a:ln>
        </p:spPr>
      </p:pic>
      <p:sp>
        <p:nvSpPr>
          <p:cNvPr id="209" name="- Finally, recommendation of products based on similar users"/>
          <p:cNvSpPr txBox="1"/>
          <p:nvPr/>
        </p:nvSpPr>
        <p:spPr>
          <a:xfrm>
            <a:off x="426038" y="6209812"/>
            <a:ext cx="774582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 Finally, recommendation of products based on similar users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en a new User is registered, there is no history for the user. The system is not aware of the personal preferences of the user. Thus difficult to compare with other users or make any recommendations"/>
          <p:cNvSpPr txBox="1"/>
          <p:nvPr/>
        </p:nvSpPr>
        <p:spPr>
          <a:xfrm>
            <a:off x="396775" y="5658559"/>
            <a:ext cx="11027471" cy="1678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vl1pPr>
          </a:lstStyle>
          <a:p>
            <a:pPr/>
            <a:r>
              <a:t>When a new User is registered, there is no history for the user. The system is not aware of the personal preferences of the user. Thus difficult to compare with other users or make any recommendations</a:t>
            </a:r>
          </a:p>
        </p:txBody>
      </p:sp>
      <p:sp>
        <p:nvSpPr>
          <p:cNvPr id="212" name="Cold-Start Problem"/>
          <p:cNvSpPr txBox="1"/>
          <p:nvPr/>
        </p:nvSpPr>
        <p:spPr>
          <a:xfrm>
            <a:off x="396775" y="444500"/>
            <a:ext cx="417215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Cold-Start Problem</a:t>
            </a:r>
          </a:p>
        </p:txBody>
      </p:sp>
      <p:pic>
        <p:nvPicPr>
          <p:cNvPr id="213" name="cold-start.jpg" descr="cold-start.jpg"/>
          <p:cNvPicPr>
            <a:picLocks noChangeAspect="1"/>
          </p:cNvPicPr>
          <p:nvPr/>
        </p:nvPicPr>
        <p:blipFill>
          <a:blip r:embed="rId2">
            <a:alphaModFix amt="74660"/>
            <a:extLst/>
          </a:blip>
          <a:stretch>
            <a:fillRect/>
          </a:stretch>
        </p:blipFill>
        <p:spPr>
          <a:xfrm>
            <a:off x="2918056" y="1401547"/>
            <a:ext cx="5138790" cy="385876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Matrix Factorization"/>
          <p:cNvSpPr txBox="1"/>
          <p:nvPr/>
        </p:nvSpPr>
        <p:spPr>
          <a:xfrm>
            <a:off x="4284265" y="355600"/>
            <a:ext cx="44362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Matrix Factorization</a:t>
            </a:r>
          </a:p>
        </p:txBody>
      </p:sp>
      <p:sp>
        <p:nvSpPr>
          <p:cNvPr id="216" name="What is Matrix factorization?"/>
          <p:cNvSpPr txBox="1"/>
          <p:nvPr/>
        </p:nvSpPr>
        <p:spPr>
          <a:xfrm>
            <a:off x="524674" y="1231899"/>
            <a:ext cx="4518622"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vl1pPr>
          </a:lstStyle>
          <a:p>
            <a:pPr/>
            <a:r>
              <a:t>What is Matrix factorization?</a:t>
            </a:r>
          </a:p>
        </p:txBody>
      </p:sp>
      <p:sp>
        <p:nvSpPr>
          <p:cNvPr id="217" name="Take a large Matrix and factor it into some smaller representation of the original matrix"/>
          <p:cNvSpPr txBox="1"/>
          <p:nvPr/>
        </p:nvSpPr>
        <p:spPr>
          <a:xfrm>
            <a:off x="524674" y="1746249"/>
            <a:ext cx="10895485"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Take a large Matrix and factor it into some smaller representation of the original matrix</a:t>
            </a:r>
          </a:p>
        </p:txBody>
      </p:sp>
      <p:sp>
        <p:nvSpPr>
          <p:cNvPr id="218" name="Why Matrix Factorization?"/>
          <p:cNvSpPr txBox="1"/>
          <p:nvPr/>
        </p:nvSpPr>
        <p:spPr>
          <a:xfrm>
            <a:off x="524674" y="2419349"/>
            <a:ext cx="397146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Why Matrix Factorization?</a:t>
            </a:r>
          </a:p>
        </p:txBody>
      </p:sp>
      <p:sp>
        <p:nvSpPr>
          <p:cNvPr id="219" name="To solve sparse data problem"/>
          <p:cNvSpPr txBox="1"/>
          <p:nvPr/>
        </p:nvSpPr>
        <p:spPr>
          <a:xfrm>
            <a:off x="524674" y="2997199"/>
            <a:ext cx="3704619"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To solve sparse data problem</a:t>
            </a:r>
          </a:p>
        </p:txBody>
      </p:sp>
      <p:sp>
        <p:nvSpPr>
          <p:cNvPr id="220" name="How it works?"/>
          <p:cNvSpPr txBox="1"/>
          <p:nvPr/>
        </p:nvSpPr>
        <p:spPr>
          <a:xfrm>
            <a:off x="524674" y="3752849"/>
            <a:ext cx="2177059"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How it works?</a:t>
            </a:r>
          </a:p>
        </p:txBody>
      </p:sp>
      <p:sp>
        <p:nvSpPr>
          <p:cNvPr id="221" name="We have an original matrix R of size M*N where M s the number of Users and N is the Number of items…"/>
          <p:cNvSpPr txBox="1"/>
          <p:nvPr/>
        </p:nvSpPr>
        <p:spPr>
          <a:xfrm>
            <a:off x="410374" y="4343399"/>
            <a:ext cx="11554608" cy="4229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91175" indent="-291175" algn="l">
              <a:buSzPct val="119999"/>
              <a:buChar char="-"/>
              <a:defRPr sz="2200"/>
            </a:pPr>
            <a:r>
              <a:t>We have an original matrix R of size M*N where M s the number of Users and N is the Number of items</a:t>
            </a:r>
          </a:p>
          <a:p>
            <a:pPr algn="l">
              <a:defRPr sz="2200"/>
            </a:pPr>
          </a:p>
          <a:p>
            <a:pPr marL="291175" indent="-291175" algn="l">
              <a:buSzPct val="119999"/>
              <a:buChar char="-"/>
              <a:defRPr sz="2200"/>
            </a:pPr>
            <a:r>
              <a:t>Matrix is Sparse since most of the users buy/reorder only a few items</a:t>
            </a:r>
          </a:p>
          <a:p>
            <a:pPr algn="l">
              <a:defRPr sz="2200"/>
            </a:pPr>
          </a:p>
          <a:p>
            <a:pPr marL="291175" indent="-291175" algn="l">
              <a:buSzPct val="119999"/>
              <a:buChar char="-"/>
              <a:defRPr sz="2200"/>
            </a:pPr>
            <a:r>
              <a:t>Thus, matrix R can be factorized into two smaller matrices: one with dimension M*K  as the user matrix where rows represent users and columns are latent factors(say U). The other matrix of dimension K*N is the item matrix where rows are latent factors and columns represent items(say V).</a:t>
            </a:r>
          </a:p>
          <a:p>
            <a:pPr algn="l">
              <a:defRPr sz="2200"/>
            </a:pPr>
          </a:p>
          <a:p>
            <a:pPr marL="291175" indent="-291175" algn="l">
              <a:buSzPct val="119999"/>
              <a:buChar char="-"/>
              <a:defRPr sz="2200"/>
            </a:pPr>
            <a:r>
              <a:t>Calculate U and V so that their product approximates R as closely as possible: </a:t>
            </a:r>
            <a:r>
              <a:rPr b="1"/>
              <a:t>R ≈ U x V.</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lternating Least Squares (ALS)"/>
          <p:cNvSpPr txBox="1"/>
          <p:nvPr>
            <p:ph type="title"/>
          </p:nvPr>
        </p:nvSpPr>
        <p:spPr>
          <a:xfrm>
            <a:off x="2023367" y="670768"/>
            <a:ext cx="9241533" cy="1026915"/>
          </a:xfrm>
          <a:prstGeom prst="rect">
            <a:avLst/>
          </a:prstGeom>
        </p:spPr>
        <p:txBody>
          <a:bodyPr/>
          <a:lstStyle>
            <a:lvl1pPr defTabSz="525779">
              <a:defRPr b="1" cap="none" spc="197" sz="3959">
                <a:effectLst>
                  <a:outerShdw sx="100000" sy="100000" kx="0" ky="0" algn="b" rotWithShape="0" blurRad="22860" dist="22860" dir="16200000">
                    <a:srgbClr val="3A3A3A">
                      <a:alpha val="70000"/>
                    </a:srgbClr>
                  </a:outerShdw>
                </a:effectLst>
              </a:defRPr>
            </a:lvl1pPr>
          </a:lstStyle>
          <a:p>
            <a:pPr/>
            <a:r>
              <a:t>Alternating Least Squares (ALS)</a:t>
            </a:r>
          </a:p>
        </p:txBody>
      </p:sp>
      <p:sp>
        <p:nvSpPr>
          <p:cNvPr id="224" name="Create two matrices, one for fitting the model (item-user) and one for recommendations(user -item) .…"/>
          <p:cNvSpPr txBox="1"/>
          <p:nvPr/>
        </p:nvSpPr>
        <p:spPr>
          <a:xfrm>
            <a:off x="453132" y="4408477"/>
            <a:ext cx="11229976" cy="3398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000"/>
            </a:pPr>
          </a:p>
          <a:p>
            <a:pPr marL="264704" indent="-264704" algn="l">
              <a:buSzPct val="119999"/>
              <a:buChar char="-"/>
              <a:defRPr sz="2000"/>
            </a:pPr>
            <a:r>
              <a:t>Create two matrices, one for fitting the model (item-user) and one for recommendations(user -item) .</a:t>
            </a:r>
          </a:p>
          <a:p>
            <a:pPr algn="l">
              <a:defRPr sz="2000"/>
            </a:pPr>
          </a:p>
          <a:p>
            <a:pPr marL="264704" indent="-264704" algn="l">
              <a:buSzPct val="119999"/>
              <a:buChar char="-"/>
              <a:defRPr sz="2000"/>
            </a:pPr>
            <a:r>
              <a:t>Initialize the Alternating Least Squares (ALS) recommendation model.</a:t>
            </a:r>
          </a:p>
          <a:p>
            <a:pPr algn="l">
              <a:defRPr sz="2000"/>
            </a:pPr>
          </a:p>
          <a:p>
            <a:pPr algn="l">
              <a:defRPr sz="2000"/>
            </a:pPr>
            <a:r>
              <a:t>- Fit the model using the sparse item-user matrix.</a:t>
            </a:r>
          </a:p>
          <a:p>
            <a:pPr algn="l">
              <a:defRPr sz="2000"/>
            </a:pPr>
          </a:p>
          <a:p>
            <a:pPr algn="l">
              <a:defRPr sz="2000"/>
            </a:pPr>
            <a:r>
              <a:t>- Use similar_items method to get items similar to one item and recommend method to recommend items to some user</a:t>
            </a:r>
          </a:p>
        </p:txBody>
      </p:sp>
      <p:sp>
        <p:nvSpPr>
          <p:cNvPr id="225" name="ALS uses Matrix Factorization Method for Recommendations that runs itself in parallel fashion.…"/>
          <p:cNvSpPr txBox="1"/>
          <p:nvPr/>
        </p:nvSpPr>
        <p:spPr>
          <a:xfrm>
            <a:off x="414957" y="2422852"/>
            <a:ext cx="12458354" cy="10972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t>ALS uses Matrix Factorization Method for Recommendations that runs itself in parallel fashion.</a:t>
            </a:r>
          </a:p>
          <a:p>
            <a:pPr algn="l">
              <a:defRPr sz="2000"/>
            </a:pPr>
            <a:r>
              <a:t>It first holds user matrix fixed and runs gradient descent with item matrix; then it holds item matrix fixed and runs gradient descent with user matrix. Thus it run </a:t>
            </a:r>
            <a:r>
              <a:rPr b="1"/>
              <a:t>alternatively</a:t>
            </a:r>
            <a:r>
              <a:t> minimizing two Loss Functions.</a:t>
            </a:r>
          </a:p>
        </p:txBody>
      </p:sp>
      <p:sp>
        <p:nvSpPr>
          <p:cNvPr id="226" name="Steps To Follow:"/>
          <p:cNvSpPr txBox="1"/>
          <p:nvPr/>
        </p:nvSpPr>
        <p:spPr>
          <a:xfrm>
            <a:off x="554732" y="3875404"/>
            <a:ext cx="2483061"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Steps To Follow: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hy Online Shopping?"/>
          <p:cNvSpPr/>
          <p:nvPr>
            <p:ph type="ctrTitle"/>
          </p:nvPr>
        </p:nvSpPr>
        <p:spPr>
          <a:xfrm>
            <a:off x="331291" y="711200"/>
            <a:ext cx="12342219" cy="1231900"/>
          </a:xfrm>
          <a:prstGeom prst="rect">
            <a:avLst/>
          </a:prstGeom>
          <a:ln w="9525">
            <a:round/>
          </a:ln>
          <a:effectLst/>
        </p:spPr>
        <p:txBody>
          <a:bodyPr anchor="ctr"/>
          <a:lstStyle>
            <a:lvl1pPr>
              <a:lnSpc>
                <a:spcPct val="100000"/>
              </a:lnSpc>
              <a:defRPr b="1" cap="none" spc="0" sz="4400">
                <a:solidFill>
                  <a:schemeClr val="accent3">
                    <a:hueOff val="288578"/>
                    <a:satOff val="30944"/>
                    <a:lumOff val="14509"/>
                  </a:schemeClr>
                </a:solidFill>
              </a:defRPr>
            </a:lvl1pPr>
          </a:lstStyle>
          <a:p>
            <a:pPr>
              <a:defRPr>
                <a:effectLst/>
              </a:defRPr>
            </a:pPr>
            <a:r>
              <a:t>Why Online Shopping?</a:t>
            </a:r>
          </a:p>
        </p:txBody>
      </p:sp>
      <p:sp>
        <p:nvSpPr>
          <p:cNvPr id="127" name="It’s open 24*7…"/>
          <p:cNvSpPr txBox="1"/>
          <p:nvPr/>
        </p:nvSpPr>
        <p:spPr>
          <a:xfrm>
            <a:off x="611981" y="2672079"/>
            <a:ext cx="8722961" cy="38506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3822" indent="-383822" algn="l">
              <a:buSzPct val="119999"/>
              <a:buChar char="-"/>
            </a:pPr>
            <a:r>
              <a:t>It’s open 24*7</a:t>
            </a:r>
          </a:p>
          <a:p>
            <a:pPr algn="l"/>
          </a:p>
          <a:p>
            <a:pPr marL="383822" indent="-383822" algn="l">
              <a:buSzPct val="119999"/>
              <a:buChar char="-"/>
            </a:pPr>
            <a:r>
              <a:t>No more worry for parking or getting dressed</a:t>
            </a:r>
          </a:p>
          <a:p>
            <a:pPr algn="l"/>
          </a:p>
          <a:p>
            <a:pPr marL="383822" indent="-383822" algn="l">
              <a:buSzPct val="119999"/>
              <a:buChar char="-"/>
            </a:pPr>
            <a:r>
              <a:t>Thousands of options to explore</a:t>
            </a:r>
          </a:p>
          <a:p>
            <a:pPr algn="l"/>
          </a:p>
          <a:p>
            <a:pPr algn="l"/>
            <a:r>
              <a:t>- No more standing at checkout queues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nalyze and Compare Results"/>
          <p:cNvSpPr txBox="1"/>
          <p:nvPr>
            <p:ph type="title"/>
          </p:nvPr>
        </p:nvSpPr>
        <p:spPr>
          <a:prstGeom prst="rect">
            <a:avLst/>
          </a:prstGeom>
        </p:spPr>
        <p:txBody>
          <a:bodyPr/>
          <a:lstStyle>
            <a:lvl1pPr>
              <a:defRPr b="1" cap="none" spc="220" sz="4400"/>
            </a:lvl1pPr>
          </a:lstStyle>
          <a:p>
            <a:pPr/>
            <a:r>
              <a:t>Analyze and Compare Results</a:t>
            </a:r>
          </a:p>
        </p:txBody>
      </p:sp>
      <p:pic>
        <p:nvPicPr>
          <p:cNvPr id="229" name="Screen Shot 2019-10-30 at 10.33.57 AM.png" descr="Screen Shot 2019-10-30 at 10.33.57 AM.png"/>
          <p:cNvPicPr>
            <a:picLocks noChangeAspect="1"/>
          </p:cNvPicPr>
          <p:nvPr/>
        </p:nvPicPr>
        <p:blipFill>
          <a:blip r:embed="rId2">
            <a:alphaModFix amt="80929"/>
            <a:extLst/>
          </a:blip>
          <a:stretch>
            <a:fillRect/>
          </a:stretch>
        </p:blipFill>
        <p:spPr>
          <a:xfrm>
            <a:off x="446645" y="4114978"/>
            <a:ext cx="11768746" cy="4305351"/>
          </a:xfrm>
          <a:prstGeom prst="rect">
            <a:avLst/>
          </a:prstGeom>
          <a:ln w="12700">
            <a:miter lim="400000"/>
          </a:ln>
        </p:spPr>
      </p:pic>
      <p:sp>
        <p:nvSpPr>
          <p:cNvPr id="230" name="Actual Purchase: Items purchased by user# 90…"/>
          <p:cNvSpPr txBox="1"/>
          <p:nvPr/>
        </p:nvSpPr>
        <p:spPr>
          <a:xfrm>
            <a:off x="342689" y="2495549"/>
            <a:ext cx="11976659" cy="15621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rPr b="1"/>
              <a:t>Actual Purchase:</a:t>
            </a:r>
            <a:r>
              <a:t> Items purchased by user# 90</a:t>
            </a:r>
          </a:p>
          <a:p>
            <a:pPr algn="l">
              <a:defRPr sz="2200"/>
            </a:pPr>
            <a:r>
              <a:rPr b="1"/>
              <a:t>Model1_Recommendations: </a:t>
            </a:r>
            <a:r>
              <a:t>Items Recommended by Cosine Similarity Model for User# 90</a:t>
            </a:r>
          </a:p>
          <a:p>
            <a:pPr algn="l">
              <a:defRPr sz="2200"/>
            </a:pPr>
            <a:r>
              <a:rPr b="1"/>
              <a:t>Model2_Recommendations: </a:t>
            </a:r>
            <a:r>
              <a:t>Items Recommended by ALS Model for User# 90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Evaluation Metrics:"/>
          <p:cNvSpPr txBox="1"/>
          <p:nvPr/>
        </p:nvSpPr>
        <p:spPr>
          <a:xfrm>
            <a:off x="439638" y="533400"/>
            <a:ext cx="422235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Evaluation Metrics:</a:t>
            </a:r>
          </a:p>
        </p:txBody>
      </p:sp>
      <p:sp>
        <p:nvSpPr>
          <p:cNvPr id="233" name="Evaluation Implicit Feedback Based Recommender system is tricky. I have followed the below steps:…"/>
          <p:cNvSpPr txBox="1"/>
          <p:nvPr/>
        </p:nvSpPr>
        <p:spPr>
          <a:xfrm>
            <a:off x="439638" y="1361389"/>
            <a:ext cx="10795162" cy="4109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Evaluation Implicit Feedback Based Recommender system is tricky. I have followed the below steps:</a:t>
            </a:r>
          </a:p>
          <a:p>
            <a:pPr marL="291175" indent="-291175" algn="l">
              <a:buSzPct val="119999"/>
              <a:buChar char="-"/>
              <a:defRPr sz="2200"/>
            </a:pPr>
            <a:r>
              <a:t>Got Items purchased for all the users</a:t>
            </a:r>
          </a:p>
          <a:p>
            <a:pPr algn="l">
              <a:defRPr sz="2200"/>
            </a:pPr>
          </a:p>
          <a:p>
            <a:pPr marL="291175" indent="-291175" algn="l">
              <a:buSzPct val="119999"/>
              <a:buChar char="-"/>
              <a:defRPr sz="2200"/>
            </a:pPr>
            <a:r>
              <a:t>Got Top 20 recommendations from each model for all the users</a:t>
            </a:r>
          </a:p>
          <a:p>
            <a:pPr algn="l">
              <a:defRPr sz="2200"/>
            </a:pPr>
          </a:p>
          <a:p>
            <a:pPr marL="291175" indent="-291175" algn="l">
              <a:buSzPct val="119999"/>
              <a:buChar char="-"/>
              <a:defRPr sz="2200"/>
            </a:pPr>
            <a:r>
              <a:t>Calculated Recall by using Number of items actually bought which are captured in Top 20 Recommendations for each Model</a:t>
            </a:r>
          </a:p>
          <a:p>
            <a:pPr algn="l">
              <a:defRPr sz="2200"/>
            </a:pPr>
          </a:p>
          <a:p>
            <a:pPr marL="291175" indent="-291175" algn="l">
              <a:buSzPct val="119999"/>
              <a:buChar char="-"/>
              <a:defRPr sz="2200"/>
            </a:pPr>
            <a:r>
              <a:t>Take the Average value for all users </a:t>
            </a:r>
          </a:p>
        </p:txBody>
      </p:sp>
      <p:sp>
        <p:nvSpPr>
          <p:cNvPr id="234" name="Cosine Similarity Model Score: 0.122…"/>
          <p:cNvSpPr txBox="1"/>
          <p:nvPr/>
        </p:nvSpPr>
        <p:spPr>
          <a:xfrm>
            <a:off x="439638" y="6017259"/>
            <a:ext cx="5997501" cy="995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pPr>
            <a:r>
              <a:t>Cosine Similarity Model Score: 0.122</a:t>
            </a:r>
          </a:p>
          <a:p>
            <a:pPr algn="l">
              <a:defRPr sz="2800"/>
            </a:pPr>
            <a:r>
              <a:t>ALS Model Score: 0.220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ecommendation Using Customer Classification"/>
          <p:cNvSpPr txBox="1"/>
          <p:nvPr>
            <p:ph type="title"/>
          </p:nvPr>
        </p:nvSpPr>
        <p:spPr>
          <a:prstGeom prst="rect">
            <a:avLst/>
          </a:prstGeom>
        </p:spPr>
        <p:txBody>
          <a:bodyPr/>
          <a:lstStyle>
            <a:lvl1pPr>
              <a:defRPr cap="none" spc="220" sz="4400"/>
            </a:lvl1pPr>
          </a:lstStyle>
          <a:p>
            <a:pPr/>
            <a:r>
              <a:t>Recommendation Using Customer Classification </a:t>
            </a:r>
          </a:p>
        </p:txBody>
      </p:sp>
      <p:sp>
        <p:nvSpPr>
          <p:cNvPr id="237" name="Approach:"/>
          <p:cNvSpPr txBox="1"/>
          <p:nvPr/>
        </p:nvSpPr>
        <p:spPr>
          <a:xfrm>
            <a:off x="616756" y="2457449"/>
            <a:ext cx="1623988"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vl1pPr>
          </a:lstStyle>
          <a:p>
            <a:pPr/>
            <a:r>
              <a:t>Approach:</a:t>
            </a:r>
          </a:p>
        </p:txBody>
      </p:sp>
      <p:sp>
        <p:nvSpPr>
          <p:cNvPr id="238" name="Prepare data so that there is one row for each user and the Departments as Columns…"/>
          <p:cNvSpPr txBox="1"/>
          <p:nvPr/>
        </p:nvSpPr>
        <p:spPr>
          <a:xfrm>
            <a:off x="398974" y="3113889"/>
            <a:ext cx="12206852" cy="232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91175" indent="-291175" algn="l">
              <a:buSzPct val="119999"/>
              <a:buChar char="-"/>
              <a:defRPr sz="2200"/>
            </a:pPr>
            <a:r>
              <a:t>Prepare data so that there is one row for each user and the Departments as Columns</a:t>
            </a:r>
          </a:p>
          <a:p>
            <a:pPr marL="291175" indent="-291175" algn="l">
              <a:buSzPct val="119999"/>
              <a:buChar char="-"/>
              <a:defRPr sz="2200"/>
            </a:pPr>
            <a:r>
              <a:t>Standardize the Dataset</a:t>
            </a:r>
          </a:p>
          <a:p>
            <a:pPr marL="291175" indent="-291175" algn="l">
              <a:buSzPct val="119999"/>
              <a:buChar char="-"/>
              <a:defRPr sz="2200"/>
            </a:pPr>
            <a:r>
              <a:t>Divide Data into Training and Test Set</a:t>
            </a:r>
          </a:p>
          <a:p>
            <a:pPr marL="291175" indent="-291175" algn="l">
              <a:buSzPct val="119999"/>
              <a:buChar char="-"/>
              <a:defRPr sz="2200"/>
            </a:pPr>
            <a:r>
              <a:t>Classify Customers Based on their shopping behavior into different clusters using Classification Algorithms</a:t>
            </a:r>
          </a:p>
          <a:p>
            <a:pPr marL="291175" indent="-291175" algn="l">
              <a:buSzPct val="119999"/>
              <a:buChar char="-"/>
              <a:defRPr sz="2200"/>
            </a:pPr>
            <a:r>
              <a:t>Recommend top10 products from each cluster</a:t>
            </a:r>
          </a:p>
        </p:txBody>
      </p:sp>
      <p:pic>
        <p:nvPicPr>
          <p:cNvPr id="239" name="Screen Shot 2019-10-30 at 11.02.52 AM.png" descr="Screen Shot 2019-10-30 at 11.02.52 AM.png"/>
          <p:cNvPicPr>
            <a:picLocks noChangeAspect="1"/>
          </p:cNvPicPr>
          <p:nvPr/>
        </p:nvPicPr>
        <p:blipFill>
          <a:blip r:embed="rId2">
            <a:alphaModFix amt="79140"/>
            <a:extLst/>
          </a:blip>
          <a:stretch>
            <a:fillRect/>
          </a:stretch>
        </p:blipFill>
        <p:spPr>
          <a:xfrm>
            <a:off x="514350" y="5675329"/>
            <a:ext cx="11976100" cy="254331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16.png" descr="16.png"/>
          <p:cNvPicPr>
            <a:picLocks noChangeAspect="1"/>
          </p:cNvPicPr>
          <p:nvPr/>
        </p:nvPicPr>
        <p:blipFill>
          <a:blip r:embed="rId2">
            <a:alphaModFix amt="77152"/>
            <a:extLst/>
          </a:blip>
          <a:stretch>
            <a:fillRect/>
          </a:stretch>
        </p:blipFill>
        <p:spPr>
          <a:xfrm>
            <a:off x="7208050" y="1054100"/>
            <a:ext cx="5408599" cy="3561107"/>
          </a:xfrm>
          <a:prstGeom prst="rect">
            <a:avLst/>
          </a:prstGeom>
          <a:ln w="12700">
            <a:miter lim="400000"/>
          </a:ln>
        </p:spPr>
      </p:pic>
      <p:sp>
        <p:nvSpPr>
          <p:cNvPr id="242" name="Principal Component Analysis(PCA)"/>
          <p:cNvSpPr txBox="1"/>
          <p:nvPr>
            <p:ph type="title"/>
          </p:nvPr>
        </p:nvSpPr>
        <p:spPr>
          <a:xfrm>
            <a:off x="317500" y="368300"/>
            <a:ext cx="9835506" cy="570955"/>
          </a:xfrm>
          <a:prstGeom prst="rect">
            <a:avLst/>
          </a:prstGeom>
        </p:spPr>
        <p:txBody>
          <a:bodyPr/>
          <a:lstStyle>
            <a:lvl1pPr algn="l">
              <a:defRPr b="1" cap="none" spc="160" sz="3200">
                <a:solidFill>
                  <a:srgbClr val="4F5C3F"/>
                </a:solidFill>
              </a:defRPr>
            </a:lvl1pPr>
          </a:lstStyle>
          <a:p>
            <a:pPr/>
            <a:r>
              <a:t>Principal Component Analysis(PCA)</a:t>
            </a:r>
          </a:p>
        </p:txBody>
      </p:sp>
      <p:pic>
        <p:nvPicPr>
          <p:cNvPr id="243" name="17.png" descr="17.png"/>
          <p:cNvPicPr>
            <a:picLocks noChangeAspect="1"/>
          </p:cNvPicPr>
          <p:nvPr/>
        </p:nvPicPr>
        <p:blipFill>
          <a:blip r:embed="rId3">
            <a:alphaModFix amt="69113"/>
            <a:extLst/>
          </a:blip>
          <a:stretch>
            <a:fillRect/>
          </a:stretch>
        </p:blipFill>
        <p:spPr>
          <a:xfrm>
            <a:off x="425450" y="1054100"/>
            <a:ext cx="6888516" cy="3561107"/>
          </a:xfrm>
          <a:prstGeom prst="rect">
            <a:avLst/>
          </a:prstGeom>
          <a:ln w="12700">
            <a:miter lim="400000"/>
          </a:ln>
        </p:spPr>
      </p:pic>
      <p:sp>
        <p:nvSpPr>
          <p:cNvPr id="244" name="t-SNE"/>
          <p:cNvSpPr txBox="1"/>
          <p:nvPr/>
        </p:nvSpPr>
        <p:spPr>
          <a:xfrm>
            <a:off x="548977" y="4876800"/>
            <a:ext cx="13277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t-SNE</a:t>
            </a:r>
          </a:p>
        </p:txBody>
      </p:sp>
      <p:pic>
        <p:nvPicPr>
          <p:cNvPr id="245" name="18.png" descr="18.png"/>
          <p:cNvPicPr>
            <a:picLocks noChangeAspect="1"/>
          </p:cNvPicPr>
          <p:nvPr/>
        </p:nvPicPr>
        <p:blipFill>
          <a:blip r:embed="rId4">
            <a:alphaModFix amt="81147"/>
            <a:extLst/>
          </a:blip>
          <a:stretch>
            <a:fillRect/>
          </a:stretch>
        </p:blipFill>
        <p:spPr>
          <a:xfrm>
            <a:off x="609600" y="5295900"/>
            <a:ext cx="7798786" cy="399736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ind The Clusters"/>
          <p:cNvSpPr txBox="1"/>
          <p:nvPr>
            <p:ph type="title"/>
          </p:nvPr>
        </p:nvSpPr>
        <p:spPr>
          <a:xfrm>
            <a:off x="379065" y="520700"/>
            <a:ext cx="9034711" cy="875408"/>
          </a:xfrm>
          <a:prstGeom prst="rect">
            <a:avLst/>
          </a:prstGeom>
        </p:spPr>
        <p:txBody>
          <a:bodyPr/>
          <a:lstStyle>
            <a:lvl1pPr algn="l">
              <a:defRPr b="1" cap="none" spc="220" sz="4400">
                <a:solidFill>
                  <a:srgbClr val="4F5C3F"/>
                </a:solidFill>
              </a:defRPr>
            </a:lvl1pPr>
          </a:lstStyle>
          <a:p>
            <a:pPr/>
            <a:r>
              <a:t>Find The Clusters</a:t>
            </a:r>
          </a:p>
        </p:txBody>
      </p:sp>
      <p:pic>
        <p:nvPicPr>
          <p:cNvPr id="248" name="19.png" descr="19.png"/>
          <p:cNvPicPr>
            <a:picLocks noChangeAspect="1"/>
          </p:cNvPicPr>
          <p:nvPr/>
        </p:nvPicPr>
        <p:blipFill>
          <a:blip r:embed="rId2">
            <a:alphaModFix amt="81942"/>
            <a:extLst/>
          </a:blip>
          <a:stretch>
            <a:fillRect/>
          </a:stretch>
        </p:blipFill>
        <p:spPr>
          <a:xfrm>
            <a:off x="533400" y="1289050"/>
            <a:ext cx="8064500" cy="4229100"/>
          </a:xfrm>
          <a:prstGeom prst="rect">
            <a:avLst/>
          </a:prstGeom>
          <a:ln w="12700">
            <a:miter lim="400000"/>
          </a:ln>
        </p:spPr>
      </p:pic>
      <p:pic>
        <p:nvPicPr>
          <p:cNvPr id="249" name="20.png" descr="20.png"/>
          <p:cNvPicPr>
            <a:picLocks noChangeAspect="1"/>
          </p:cNvPicPr>
          <p:nvPr/>
        </p:nvPicPr>
        <p:blipFill>
          <a:blip r:embed="rId3">
            <a:alphaModFix amt="82478"/>
            <a:extLst/>
          </a:blip>
          <a:stretch>
            <a:fillRect/>
          </a:stretch>
        </p:blipFill>
        <p:spPr>
          <a:xfrm>
            <a:off x="635000" y="5619750"/>
            <a:ext cx="7861300" cy="4229100"/>
          </a:xfrm>
          <a:prstGeom prst="rect">
            <a:avLst/>
          </a:prstGeom>
          <a:ln w="12700">
            <a:miter lim="400000"/>
          </a:ln>
        </p:spPr>
      </p:pic>
      <p:sp>
        <p:nvSpPr>
          <p:cNvPr id="250" name="Elbow-Method"/>
          <p:cNvSpPr txBox="1"/>
          <p:nvPr/>
        </p:nvSpPr>
        <p:spPr>
          <a:xfrm>
            <a:off x="9250529" y="2940049"/>
            <a:ext cx="195864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Elbow-Method</a:t>
            </a:r>
          </a:p>
        </p:txBody>
      </p:sp>
      <p:sp>
        <p:nvSpPr>
          <p:cNvPr id="251" name="Silhoutte - Method"/>
          <p:cNvSpPr txBox="1"/>
          <p:nvPr/>
        </p:nvSpPr>
        <p:spPr>
          <a:xfrm>
            <a:off x="9328193" y="7054849"/>
            <a:ext cx="243831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Silhoutte - Method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K-Means Clustering"/>
          <p:cNvSpPr txBox="1"/>
          <p:nvPr>
            <p:ph type="title"/>
          </p:nvPr>
        </p:nvSpPr>
        <p:spPr>
          <a:prstGeom prst="rect">
            <a:avLst/>
          </a:prstGeom>
        </p:spPr>
        <p:txBody>
          <a:bodyPr/>
          <a:lstStyle>
            <a:lvl1pPr>
              <a:defRPr spc="220" sz="4400"/>
            </a:lvl1pPr>
          </a:lstStyle>
          <a:p>
            <a:pPr/>
            <a:r>
              <a:t>K-Means Clustering</a:t>
            </a:r>
          </a:p>
        </p:txBody>
      </p:sp>
      <p:pic>
        <p:nvPicPr>
          <p:cNvPr id="254" name="21.png" descr="21.png"/>
          <p:cNvPicPr>
            <a:picLocks noChangeAspect="1"/>
          </p:cNvPicPr>
          <p:nvPr/>
        </p:nvPicPr>
        <p:blipFill>
          <a:blip r:embed="rId2">
            <a:alphaModFix amt="85980"/>
            <a:extLst/>
          </a:blip>
          <a:stretch>
            <a:fillRect/>
          </a:stretch>
        </p:blipFill>
        <p:spPr>
          <a:xfrm>
            <a:off x="6007100" y="3639057"/>
            <a:ext cx="6467216" cy="3314855"/>
          </a:xfrm>
          <a:prstGeom prst="rect">
            <a:avLst/>
          </a:prstGeom>
          <a:ln w="12700">
            <a:miter lim="400000"/>
          </a:ln>
        </p:spPr>
      </p:pic>
      <p:pic>
        <p:nvPicPr>
          <p:cNvPr id="255" name="22.png" descr="22.png"/>
          <p:cNvPicPr>
            <a:picLocks noChangeAspect="1"/>
          </p:cNvPicPr>
          <p:nvPr/>
        </p:nvPicPr>
        <p:blipFill>
          <a:blip r:embed="rId3">
            <a:alphaModFix amt="60457"/>
            <a:extLst/>
          </a:blip>
          <a:stretch>
            <a:fillRect/>
          </a:stretch>
        </p:blipFill>
        <p:spPr>
          <a:xfrm>
            <a:off x="698500" y="3772725"/>
            <a:ext cx="4928167" cy="3314855"/>
          </a:xfrm>
          <a:prstGeom prst="rect">
            <a:avLst/>
          </a:prstGeom>
          <a:ln w="12700">
            <a:miter lim="400000"/>
          </a:ln>
        </p:spPr>
      </p:pic>
      <p:sp>
        <p:nvSpPr>
          <p:cNvPr id="256" name="- Define a Cluster size (say 5)…"/>
          <p:cNvSpPr txBox="1"/>
          <p:nvPr/>
        </p:nvSpPr>
        <p:spPr>
          <a:xfrm>
            <a:off x="464839" y="2444749"/>
            <a:ext cx="8656905" cy="11811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t>- Define a Cluster size (say 5)</a:t>
            </a:r>
          </a:p>
          <a:p>
            <a:pPr marL="263877" indent="-263877" algn="l">
              <a:buSzPct val="119999"/>
              <a:buChar char="-"/>
              <a:defRPr sz="2200"/>
            </a:pPr>
            <a:r>
              <a:t>K-means algorithms identifies 5 centroids i.e.center of each cluster</a:t>
            </a:r>
          </a:p>
          <a:p>
            <a:pPr marL="263877" indent="-263877" algn="l">
              <a:buSzPct val="119999"/>
              <a:buChar char="-"/>
              <a:defRPr sz="2200"/>
            </a:pPr>
            <a:r>
              <a:t>Allocate each data points to the nearest cluster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K-Mode Clustering"/>
          <p:cNvSpPr txBox="1"/>
          <p:nvPr>
            <p:ph type="title"/>
          </p:nvPr>
        </p:nvSpPr>
        <p:spPr>
          <a:xfrm>
            <a:off x="349250" y="520700"/>
            <a:ext cx="6674843" cy="716161"/>
          </a:xfrm>
          <a:prstGeom prst="rect">
            <a:avLst/>
          </a:prstGeom>
        </p:spPr>
        <p:txBody>
          <a:bodyPr/>
          <a:lstStyle>
            <a:lvl1pPr algn="l">
              <a:defRPr b="1" cap="none" spc="160" sz="3200">
                <a:solidFill>
                  <a:srgbClr val="4F5C3F"/>
                </a:solidFill>
              </a:defRPr>
            </a:lvl1pPr>
          </a:lstStyle>
          <a:p>
            <a:pPr/>
            <a:r>
              <a:t>K-Mode Clustering</a:t>
            </a:r>
          </a:p>
        </p:txBody>
      </p:sp>
      <p:pic>
        <p:nvPicPr>
          <p:cNvPr id="259" name="24.png" descr="24.png"/>
          <p:cNvPicPr>
            <a:picLocks noChangeAspect="1"/>
          </p:cNvPicPr>
          <p:nvPr/>
        </p:nvPicPr>
        <p:blipFill>
          <a:blip r:embed="rId2">
            <a:extLst/>
          </a:blip>
          <a:stretch>
            <a:fillRect/>
          </a:stretch>
        </p:blipFill>
        <p:spPr>
          <a:xfrm>
            <a:off x="349250" y="5664200"/>
            <a:ext cx="7581900" cy="3886200"/>
          </a:xfrm>
          <a:prstGeom prst="rect">
            <a:avLst/>
          </a:prstGeom>
          <a:ln w="12700">
            <a:miter lim="400000"/>
          </a:ln>
        </p:spPr>
      </p:pic>
      <p:pic>
        <p:nvPicPr>
          <p:cNvPr id="260" name="23.png" descr="23.png"/>
          <p:cNvPicPr>
            <a:picLocks noChangeAspect="1"/>
          </p:cNvPicPr>
          <p:nvPr/>
        </p:nvPicPr>
        <p:blipFill>
          <a:blip r:embed="rId3">
            <a:extLst/>
          </a:blip>
          <a:stretch>
            <a:fillRect/>
          </a:stretch>
        </p:blipFill>
        <p:spPr>
          <a:xfrm>
            <a:off x="349250" y="1155700"/>
            <a:ext cx="7581900" cy="3886200"/>
          </a:xfrm>
          <a:prstGeom prst="rect">
            <a:avLst/>
          </a:prstGeom>
          <a:ln w="12700">
            <a:miter lim="400000"/>
          </a:ln>
        </p:spPr>
      </p:pic>
      <p:sp>
        <p:nvSpPr>
          <p:cNvPr id="261" name="K-Prototype Clustering"/>
          <p:cNvSpPr txBox="1"/>
          <p:nvPr/>
        </p:nvSpPr>
        <p:spPr>
          <a:xfrm>
            <a:off x="349250" y="5054600"/>
            <a:ext cx="6674843" cy="716161"/>
          </a:xfrm>
          <a:prstGeom prst="rect">
            <a:avLst/>
          </a:prstGeom>
          <a:ln w="12700">
            <a:miter lim="400000"/>
          </a:ln>
          <a:effectLst>
            <a:outerShdw sx="100000" sy="100000" kx="0" ky="0" algn="b" rotWithShape="0" blurRad="25400" dist="12700" dir="5400000">
              <a:srgbClr val="FFFFFF"/>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90000"/>
              </a:lnSpc>
              <a:defRPr b="1" spc="160">
                <a:effectLst>
                  <a:outerShdw sx="100000" sy="100000" kx="0" ky="0" algn="b" rotWithShape="0" blurRad="25400" dist="12700" dir="16200000">
                    <a:srgbClr val="3A3A3A">
                      <a:alpha val="35000"/>
                    </a:srgbClr>
                  </a:outerShdw>
                </a:effectLst>
              </a:defRPr>
            </a:lvl1pPr>
          </a:lstStyle>
          <a:p>
            <a:pPr/>
            <a:r>
              <a:t>K-Prototype Clustering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Screen Shot 2019-10-30 at 11.41.17 AM.png" descr="Screen Shot 2019-10-30 at 11.41.17 AM.png"/>
          <p:cNvPicPr>
            <a:picLocks noChangeAspect="1"/>
          </p:cNvPicPr>
          <p:nvPr/>
        </p:nvPicPr>
        <p:blipFill>
          <a:blip r:embed="rId2">
            <a:alphaModFix amt="90024"/>
            <a:extLst/>
          </a:blip>
          <a:stretch>
            <a:fillRect/>
          </a:stretch>
        </p:blipFill>
        <p:spPr>
          <a:xfrm>
            <a:off x="468780" y="1054840"/>
            <a:ext cx="10572355" cy="5182816"/>
          </a:xfrm>
          <a:prstGeom prst="rect">
            <a:avLst/>
          </a:prstGeom>
          <a:ln w="12700">
            <a:miter lim="400000"/>
          </a:ln>
        </p:spPr>
      </p:pic>
      <p:sp>
        <p:nvSpPr>
          <p:cNvPr id="264" name="Conclusion from Customer Classification Method:"/>
          <p:cNvSpPr txBox="1"/>
          <p:nvPr/>
        </p:nvSpPr>
        <p:spPr>
          <a:xfrm>
            <a:off x="468780" y="394091"/>
            <a:ext cx="1057235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Conclusion from Customer Classification Method:</a:t>
            </a:r>
          </a:p>
        </p:txBody>
      </p:sp>
      <p:sp>
        <p:nvSpPr>
          <p:cNvPr id="265" name="Customer order similar products at Instacart.…"/>
          <p:cNvSpPr txBox="1"/>
          <p:nvPr/>
        </p:nvSpPr>
        <p:spPr>
          <a:xfrm>
            <a:off x="533188" y="6339604"/>
            <a:ext cx="11466265"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63877" indent="-263877" algn="l">
              <a:buSzPct val="119999"/>
              <a:buChar char="-"/>
              <a:defRPr sz="2200"/>
            </a:pPr>
            <a:r>
              <a:t>Customer order similar products at Instacart. </a:t>
            </a:r>
          </a:p>
          <a:p>
            <a:pPr marL="263877" indent="-263877" algn="l">
              <a:buSzPct val="119999"/>
              <a:buChar char="-"/>
              <a:defRPr sz="2200"/>
            </a:pPr>
            <a:r>
              <a:t>Top 20 products from each Cluster is Food, mainly produce items</a:t>
            </a:r>
          </a:p>
          <a:p>
            <a:pPr marL="263877" indent="-263877" algn="l">
              <a:buSzPct val="119999"/>
              <a:buChar char="-"/>
              <a:defRPr sz="2200"/>
            </a:pPr>
            <a:r>
              <a:t>If we exclude Food Items, then the Top20 Items from each cluster are Beverage items.</a:t>
            </a:r>
          </a:p>
          <a:p>
            <a:pPr marL="263877" indent="-263877" algn="l">
              <a:buSzPct val="119999"/>
              <a:buChar char="-"/>
              <a:defRPr sz="2200"/>
            </a:pPr>
            <a:r>
              <a:t>It is not appropriate to classify customers based on the products purchased</a:t>
            </a:r>
          </a:p>
          <a:p>
            <a:pPr marL="263877" indent="-263877" algn="l">
              <a:buSzPct val="119999"/>
              <a:buChar char="-"/>
              <a:defRPr sz="2200"/>
            </a:pPr>
            <a:r>
              <a:t>Thus Recommendation of items based on products bought by customers is not feasible with the Instacart Dataset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MyGithub"/>
          <p:cNvSpPr txBox="1"/>
          <p:nvPr/>
        </p:nvSpPr>
        <p:spPr>
          <a:xfrm>
            <a:off x="9334500" y="7505700"/>
            <a:ext cx="19431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MyGithub</a:t>
            </a:r>
          </a:p>
        </p:txBody>
      </p:sp>
      <p:sp>
        <p:nvSpPr>
          <p:cNvPr id="268" name="Recommend Products to Instacart Customers"/>
          <p:cNvSpPr txBox="1"/>
          <p:nvPr/>
        </p:nvSpPr>
        <p:spPr>
          <a:xfrm>
            <a:off x="450850" y="901700"/>
            <a:ext cx="9633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vl1pPr>
          </a:lstStyle>
          <a:p>
            <a:pPr/>
            <a:r>
              <a:t>Recommend Products to Instacart Customers</a:t>
            </a:r>
          </a:p>
        </p:txBody>
      </p:sp>
      <p:sp>
        <p:nvSpPr>
          <p:cNvPr id="269" name="The Online Shopping Portals take different approach for Recommendation based on their data model. Recommendation is tricky when there is no rating and only shopping history of the Customer.…"/>
          <p:cNvSpPr txBox="1"/>
          <p:nvPr/>
        </p:nvSpPr>
        <p:spPr>
          <a:xfrm>
            <a:off x="514350" y="2025649"/>
            <a:ext cx="11094343" cy="4229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The Online Shopping Portals take different approach for Recommendation based on their data model. Recommendation is tricky when there is no rating and only shopping history of the Customer.</a:t>
            </a:r>
          </a:p>
          <a:p>
            <a:pPr algn="l">
              <a:defRPr sz="2200"/>
            </a:pPr>
          </a:p>
          <a:p>
            <a:pPr algn="l">
              <a:defRPr sz="2200"/>
            </a:pPr>
            <a:r>
              <a:t>So, I personally believe, there should be different levels of Recommendations like </a:t>
            </a:r>
            <a:r>
              <a:rPr b="1"/>
              <a:t>"trending products"</a:t>
            </a:r>
            <a:r>
              <a:t>, "</a:t>
            </a:r>
            <a:r>
              <a:rPr b="1"/>
              <a:t>Other customers buying products</a:t>
            </a:r>
            <a:r>
              <a:t>", "</a:t>
            </a:r>
            <a:r>
              <a:rPr b="1"/>
              <a:t>unique unexplored products</a:t>
            </a:r>
            <a:r>
              <a:t>", "</a:t>
            </a:r>
            <a:r>
              <a:rPr b="1"/>
              <a:t>the products that goes well with the already purchased products</a:t>
            </a:r>
            <a:r>
              <a:t>" or "</a:t>
            </a:r>
            <a:r>
              <a:rPr b="1"/>
              <a:t>products other similar customers are buying</a:t>
            </a:r>
            <a:r>
              <a:t>". </a:t>
            </a:r>
          </a:p>
          <a:p>
            <a:pPr algn="l">
              <a:defRPr sz="2200"/>
            </a:pPr>
          </a:p>
          <a:p>
            <a:pPr algn="l">
              <a:defRPr sz="2200"/>
            </a:pPr>
            <a:r>
              <a:t>That's what I have tried in this project - Recommending different products to Instacart Customers.</a:t>
            </a:r>
          </a:p>
        </p:txBody>
      </p:sp>
      <p:sp>
        <p:nvSpPr>
          <p:cNvPr id="270" name="The Code of the different methods that I have explored is right here @"/>
          <p:cNvSpPr txBox="1"/>
          <p:nvPr/>
        </p:nvSpPr>
        <p:spPr>
          <a:xfrm>
            <a:off x="463549" y="7575549"/>
            <a:ext cx="879725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The Code of the different methods that I have explored is right here @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hank You!"/>
          <p:cNvSpPr txBox="1"/>
          <p:nvPr>
            <p:ph type="title"/>
          </p:nvPr>
        </p:nvSpPr>
        <p:spPr>
          <a:xfrm>
            <a:off x="1016000" y="3924300"/>
            <a:ext cx="11353800" cy="1166069"/>
          </a:xfrm>
          <a:prstGeom prst="rect">
            <a:avLst/>
          </a:prstGeom>
        </p:spPr>
        <p:txBody>
          <a:bodyPr/>
          <a:lstStyle>
            <a:lvl1pPr>
              <a:defRPr cap="none"/>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What is Instacart?"/>
          <p:cNvSpPr/>
          <p:nvPr>
            <p:ph type="title"/>
          </p:nvPr>
        </p:nvSpPr>
        <p:spPr>
          <a:prstGeom prst="rect">
            <a:avLst/>
          </a:prstGeom>
          <a:ln w="9525">
            <a:round/>
          </a:ln>
        </p:spPr>
        <p:txBody>
          <a:bodyPr/>
          <a:lstStyle>
            <a:lvl1pPr>
              <a:lnSpc>
                <a:spcPct val="100000"/>
              </a:lnSpc>
              <a:defRPr b="1" cap="none" spc="0" sz="4400">
                <a:solidFill>
                  <a:schemeClr val="accent3">
                    <a:hueOff val="288578"/>
                    <a:satOff val="30944"/>
                    <a:lumOff val="14509"/>
                  </a:schemeClr>
                </a:solidFill>
              </a:defRPr>
            </a:lvl1pPr>
          </a:lstStyle>
          <a:p>
            <a:pPr>
              <a:defRPr>
                <a:effectLst/>
              </a:defRPr>
            </a:pPr>
            <a:r>
              <a:t>What is Instacart?</a:t>
            </a:r>
          </a:p>
        </p:txBody>
      </p:sp>
      <p:sp>
        <p:nvSpPr>
          <p:cNvPr id="130" name="Customers place orders online from one of their grocery retail partners…"/>
          <p:cNvSpPr txBox="1"/>
          <p:nvPr>
            <p:ph type="body" sz="half" idx="1"/>
          </p:nvPr>
        </p:nvSpPr>
        <p:spPr>
          <a:xfrm>
            <a:off x="571500" y="2768600"/>
            <a:ext cx="6435378" cy="6078240"/>
          </a:xfrm>
          <a:prstGeom prst="rect">
            <a:avLst/>
          </a:prstGeom>
        </p:spPr>
        <p:txBody>
          <a:bodyPr/>
          <a:lstStyle/>
          <a:p>
            <a:pPr marL="383822" indent="-383822">
              <a:spcBef>
                <a:spcPts val="0"/>
              </a:spcBef>
              <a:buSzPct val="119999"/>
              <a:buChar char="-"/>
              <a:defRPr sz="2900"/>
            </a:pPr>
            <a:r>
              <a:t>Customers place orders online from one of their grocery retail partners </a:t>
            </a:r>
          </a:p>
          <a:p>
            <a:pPr marL="383822" indent="-383822">
              <a:spcBef>
                <a:spcPts val="0"/>
              </a:spcBef>
              <a:buSzPct val="119999"/>
              <a:buChar char="-"/>
              <a:defRPr sz="2900"/>
            </a:pPr>
          </a:p>
          <a:p>
            <a:pPr marL="383822" indent="-383822">
              <a:spcBef>
                <a:spcPts val="0"/>
              </a:spcBef>
              <a:buSzPct val="119999"/>
              <a:buChar char="-"/>
              <a:defRPr sz="2900"/>
            </a:pPr>
            <a:r>
              <a:t>A personal shopper engaged by Instacart picks the items from the store </a:t>
            </a:r>
          </a:p>
          <a:p>
            <a:pPr marL="383822" indent="-383822">
              <a:spcBef>
                <a:spcPts val="0"/>
              </a:spcBef>
              <a:buSzPct val="119999"/>
              <a:buChar char="-"/>
              <a:defRPr sz="2900"/>
            </a:pPr>
          </a:p>
          <a:p>
            <a:pPr marL="383822" indent="-383822">
              <a:spcBef>
                <a:spcPts val="0"/>
              </a:spcBef>
              <a:buSzPct val="119999"/>
              <a:buChar char="-"/>
              <a:defRPr sz="2900"/>
            </a:pPr>
            <a:r>
              <a:t>The Shopper delivers them within an hour at the doorstep</a:t>
            </a:r>
          </a:p>
        </p:txBody>
      </p:sp>
      <p:pic>
        <p:nvPicPr>
          <p:cNvPr id="131" name="instacart-2.jpg" descr="instacart-2.jpg"/>
          <p:cNvPicPr>
            <a:picLocks noChangeAspect="1"/>
          </p:cNvPicPr>
          <p:nvPr/>
        </p:nvPicPr>
        <p:blipFill>
          <a:blip r:embed="rId2">
            <a:alphaModFix amt="65398"/>
            <a:extLst/>
          </a:blip>
          <a:stretch>
            <a:fillRect/>
          </a:stretch>
        </p:blipFill>
        <p:spPr>
          <a:xfrm>
            <a:off x="6792125" y="2400300"/>
            <a:ext cx="5872150" cy="402369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at is Product Recommendation?"/>
          <p:cNvSpPr txBox="1"/>
          <p:nvPr>
            <p:ph type="title"/>
          </p:nvPr>
        </p:nvSpPr>
        <p:spPr>
          <a:prstGeom prst="rect">
            <a:avLst/>
          </a:prstGeom>
          <a:ln w="9525">
            <a:round/>
          </a:ln>
        </p:spPr>
        <p:txBody>
          <a:bodyPr/>
          <a:lstStyle>
            <a:lvl1pPr>
              <a:lnSpc>
                <a:spcPct val="100000"/>
              </a:lnSpc>
              <a:defRPr b="1" cap="none" spc="0" sz="4400">
                <a:solidFill>
                  <a:schemeClr val="accent3">
                    <a:hueOff val="288578"/>
                    <a:satOff val="30944"/>
                    <a:lumOff val="14509"/>
                  </a:schemeClr>
                </a:solidFill>
              </a:defRPr>
            </a:lvl1pPr>
          </a:lstStyle>
          <a:p>
            <a:pPr>
              <a:defRPr>
                <a:effectLst/>
              </a:defRPr>
            </a:pPr>
            <a:r>
              <a:t>What is Product Recommendation?</a:t>
            </a:r>
          </a:p>
        </p:txBody>
      </p:sp>
      <p:pic>
        <p:nvPicPr>
          <p:cNvPr id="134" name="Screen Shot 2019-10-28 at 10.52.42 AM.png" descr="Screen Shot 2019-10-28 at 10.52.42 AM.png"/>
          <p:cNvPicPr>
            <a:picLocks noChangeAspect="1"/>
          </p:cNvPicPr>
          <p:nvPr/>
        </p:nvPicPr>
        <p:blipFill>
          <a:blip r:embed="rId2">
            <a:alphaModFix amt="74375"/>
            <a:extLst/>
          </a:blip>
          <a:stretch>
            <a:fillRect/>
          </a:stretch>
        </p:blipFill>
        <p:spPr>
          <a:xfrm>
            <a:off x="503663" y="2236386"/>
            <a:ext cx="11997474" cy="3700157"/>
          </a:xfrm>
          <a:prstGeom prst="rect">
            <a:avLst/>
          </a:prstGeom>
          <a:ln w="12700">
            <a:miter lim="400000"/>
          </a:ln>
        </p:spPr>
      </p:pic>
      <p:sp>
        <p:nvSpPr>
          <p:cNvPr id="135" name="Product Recommendation is basically a data filtering tool that make use of algorithms…"/>
          <p:cNvSpPr txBox="1"/>
          <p:nvPr/>
        </p:nvSpPr>
        <p:spPr>
          <a:xfrm>
            <a:off x="392102" y="6211471"/>
            <a:ext cx="11706673" cy="8559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pPr>
            <a:r>
              <a:t>Product Recommendation is basically a data filtering tool that make use of algorithms</a:t>
            </a:r>
          </a:p>
          <a:p>
            <a:pPr algn="l">
              <a:defRPr sz="2400"/>
            </a:pPr>
            <a:r>
              <a:t>and data to recommend the most relevant items to a particular user. </a:t>
            </a:r>
          </a:p>
        </p:txBody>
      </p:sp>
      <p:sp>
        <p:nvSpPr>
          <p:cNvPr id="136" name="Importance:…"/>
          <p:cNvSpPr txBox="1"/>
          <p:nvPr/>
        </p:nvSpPr>
        <p:spPr>
          <a:xfrm>
            <a:off x="485527" y="7283449"/>
            <a:ext cx="3325218" cy="19431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rPr b="1"/>
              <a:t>Importance</a:t>
            </a:r>
            <a:r>
              <a:t>:</a:t>
            </a:r>
          </a:p>
          <a:p>
            <a:pPr algn="l">
              <a:defRPr sz="2200"/>
            </a:pPr>
          </a:p>
          <a:p>
            <a:pPr algn="l">
              <a:defRPr sz="2200"/>
            </a:pPr>
            <a:r>
              <a:t>Boost revenues and CTRs</a:t>
            </a:r>
          </a:p>
          <a:p>
            <a:pPr algn="l">
              <a:defRPr sz="2200"/>
            </a:pPr>
            <a:r>
              <a:t>Customer satisfaction</a:t>
            </a:r>
          </a:p>
          <a:p>
            <a:pPr algn="l">
              <a:defRPr sz="2200"/>
            </a:pPr>
            <a:r>
              <a:t>Customer Retention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Why Recommendation?"/>
          <p:cNvSpPr/>
          <p:nvPr>
            <p:ph type="ctrTitle"/>
          </p:nvPr>
        </p:nvSpPr>
        <p:spPr>
          <a:xfrm>
            <a:off x="331291" y="711200"/>
            <a:ext cx="12342219" cy="1231900"/>
          </a:xfrm>
          <a:prstGeom prst="rect">
            <a:avLst/>
          </a:prstGeom>
          <a:ln w="9525">
            <a:round/>
          </a:ln>
          <a:effectLst/>
        </p:spPr>
        <p:txBody>
          <a:bodyPr anchor="ctr"/>
          <a:lstStyle>
            <a:lvl1pPr>
              <a:lnSpc>
                <a:spcPct val="100000"/>
              </a:lnSpc>
              <a:defRPr cap="none" spc="0" sz="4400">
                <a:solidFill>
                  <a:schemeClr val="accent3">
                    <a:hueOff val="288578"/>
                    <a:satOff val="30944"/>
                    <a:lumOff val="14509"/>
                  </a:schemeClr>
                </a:solidFill>
              </a:defRPr>
            </a:lvl1pPr>
          </a:lstStyle>
          <a:p>
            <a:pPr>
              <a:defRPr>
                <a:effectLst/>
              </a:defRPr>
            </a:pPr>
            <a:r>
              <a:t>Why Recommendation?</a:t>
            </a:r>
          </a:p>
        </p:txBody>
      </p:sp>
      <p:sp>
        <p:nvSpPr>
          <p:cNvPr id="139" name="People Influence People…"/>
          <p:cNvSpPr txBox="1"/>
          <p:nvPr/>
        </p:nvSpPr>
        <p:spPr>
          <a:xfrm>
            <a:off x="519288" y="2372359"/>
            <a:ext cx="8420344" cy="4399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3822" indent="-383822" algn="l">
              <a:buSzPct val="119999"/>
              <a:buChar char="-"/>
            </a:pPr>
          </a:p>
          <a:p>
            <a:pPr marL="383822" indent="-383822" algn="l">
              <a:buSzPct val="119999"/>
              <a:buChar char="-"/>
            </a:pPr>
            <a:r>
              <a:t>People Influence People</a:t>
            </a:r>
          </a:p>
          <a:p>
            <a:pPr algn="l"/>
          </a:p>
          <a:p>
            <a:pPr marL="383822" indent="-383822" algn="l">
              <a:buSzPct val="119999"/>
              <a:buChar char="-"/>
            </a:pPr>
            <a:r>
              <a:t>Thousands of Options</a:t>
            </a:r>
          </a:p>
          <a:p>
            <a:pPr algn="l"/>
          </a:p>
          <a:p>
            <a:pPr marL="383822" indent="-383822" algn="l">
              <a:buSzPct val="119999"/>
              <a:buChar char="-"/>
            </a:pPr>
            <a:r>
              <a:t>Suggestion or Endorsement helps to Decide</a:t>
            </a:r>
          </a:p>
          <a:p>
            <a:pPr algn="l"/>
          </a:p>
          <a:p>
            <a:pPr algn="l"/>
            <a:r>
              <a:t>- Opens Door to New unexplored Items</a:t>
            </a:r>
          </a:p>
        </p:txBody>
      </p:sp>
      <p:pic>
        <p:nvPicPr>
          <p:cNvPr id="140" name="like-512.png" descr="like-512.png"/>
          <p:cNvPicPr>
            <a:picLocks noChangeAspect="1"/>
          </p:cNvPicPr>
          <p:nvPr/>
        </p:nvPicPr>
        <p:blipFill>
          <a:blip r:embed="rId2">
            <a:alphaModFix amt="58265"/>
            <a:extLst/>
          </a:blip>
          <a:stretch>
            <a:fillRect/>
          </a:stretch>
        </p:blipFill>
        <p:spPr>
          <a:xfrm>
            <a:off x="8870950" y="2698824"/>
            <a:ext cx="3746352" cy="37463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Instacart Online Grocery Shopping Dataset 2017”, Accessed from Intsacart on 07/10/2019.">
            <a:hlinkClick r:id="" invalidUrl="" action="ppaction://hlinkshowjump?jump=nextslide" tgtFrame="" tooltip="" history="1" highlightClick="0" endSnd="0"/>
          </p:cNvPr>
          <p:cNvSpPr txBox="1"/>
          <p:nvPr>
            <p:ph type="title"/>
          </p:nvPr>
        </p:nvSpPr>
        <p:spPr>
          <a:xfrm>
            <a:off x="512365" y="823416"/>
            <a:ext cx="11087200" cy="1341438"/>
          </a:xfrm>
          <a:prstGeom prst="rect">
            <a:avLst/>
          </a:prstGeom>
        </p:spPr>
        <p:txBody>
          <a:bodyPr/>
          <a:lstStyle/>
          <a:p>
            <a:pPr algn="l">
              <a:defRPr spc="110" sz="2200">
                <a:solidFill>
                  <a:srgbClr val="4968FF"/>
                </a:solidFill>
              </a:defRPr>
            </a:pPr>
            <a:r>
              <a:t>“</a:t>
            </a:r>
            <a:r>
              <a:rPr cap="none"/>
              <a:t>The Instacart Online Grocery Shopping Dataset 2017”, Accessed from </a:t>
            </a:r>
            <a:r>
              <a:rPr u="sng">
                <a:hlinkClick r:id="rId2" invalidUrl="" action="" tgtFrame="" tooltip="" history="1" highlightClick="0" endSnd="0"/>
              </a:rPr>
              <a:t>Intsacart</a:t>
            </a:r>
            <a:r>
              <a:rPr cap="none" u="sng"/>
              <a:t> on 07/10/2019.</a:t>
            </a:r>
          </a:p>
        </p:txBody>
      </p:sp>
      <p:pic>
        <p:nvPicPr>
          <p:cNvPr id="143" name="page3image744.png" descr="page3image744.png"/>
          <p:cNvPicPr>
            <a:picLocks noChangeAspect="1"/>
          </p:cNvPicPr>
          <p:nvPr/>
        </p:nvPicPr>
        <p:blipFill>
          <a:blip r:embed="rId3">
            <a:extLst/>
          </a:blip>
          <a:stretch>
            <a:fillRect/>
          </a:stretch>
        </p:blipFill>
        <p:spPr>
          <a:xfrm>
            <a:off x="453896" y="2939692"/>
            <a:ext cx="7762298" cy="636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grpSp>
        <p:nvGrpSpPr>
          <p:cNvPr id="146" name="Data Counts:…"/>
          <p:cNvGrpSpPr/>
          <p:nvPr/>
        </p:nvGrpSpPr>
        <p:grpSpPr>
          <a:xfrm>
            <a:off x="8649939" y="4408381"/>
            <a:ext cx="3665638" cy="3423921"/>
            <a:chOff x="0" y="0"/>
            <a:chExt cx="3665637" cy="3423920"/>
          </a:xfrm>
        </p:grpSpPr>
        <p:sp>
          <p:nvSpPr>
            <p:cNvPr id="145" name="Data Counts:…"/>
            <p:cNvSpPr/>
            <p:nvPr/>
          </p:nvSpPr>
          <p:spPr>
            <a:xfrm>
              <a:off x="31750" y="31750"/>
              <a:ext cx="3602138" cy="3360421"/>
            </a:xfrm>
            <a:prstGeom prst="rect">
              <a:avLst/>
            </a:prstGeom>
            <a:noFill/>
            <a:ln>
              <a:noFill/>
            </a:ln>
            <a:effectLst/>
            <a:extLst>
              <a:ext uri="{C572A759-6A51-4108-AA02-DFA0A04FC94B}">
                <ma14:wrappingTextBoxFlag xmlns:ma14="http://schemas.microsoft.com/office/mac/drawingml/2011/main" val="1"/>
              </a:ext>
            </a:extLst>
          </p:spPr>
          <p:txBody>
            <a:bodyPr wrap="square" lIns="12700" tIns="12700" rIns="12700" bIns="12700" numCol="1" anchor="t">
              <a:spAutoFit/>
            </a:bodyPr>
            <a:lstStyle/>
            <a:p>
              <a:pPr algn="l">
                <a:spcBef>
                  <a:spcPts val="3600"/>
                </a:spcBef>
                <a:defRPr b="1" sz="2600" u="sng"/>
              </a:pPr>
              <a:r>
                <a:t>Data Counts:</a:t>
              </a:r>
            </a:p>
            <a:p>
              <a:pPr algn="l">
                <a:spcBef>
                  <a:spcPts val="3600"/>
                </a:spcBef>
                <a:defRPr sz="2800"/>
              </a:pPr>
              <a:r>
                <a:t>Aisles: 134</a:t>
              </a:r>
              <a:br/>
              <a:r>
                <a:t>Departments: 21</a:t>
              </a:r>
              <a:br/>
              <a:r>
                <a:t>Products: 49688 Customers: 206209 Orders: 3421083</a:t>
              </a:r>
            </a:p>
          </p:txBody>
        </p:sp>
        <p:pic>
          <p:nvPicPr>
            <p:cNvPr id="144" name="Data Counts:… Data Counts:&#10;Aisles: 134 Departments: 21 Products: 49688 Customers: 206209 Orders: 3421083" descr="Data Counts:… Data Counts:Aisles: 134 Departments: 21 Products: 49688 Customers: 206209 Orders: 3421083"/>
            <p:cNvPicPr>
              <a:picLocks noChangeAspect="0"/>
            </p:cNvPicPr>
            <p:nvPr/>
          </p:nvPicPr>
          <p:blipFill>
            <a:blip r:embed="rId4">
              <a:alphaModFix amt="72952"/>
              <a:extLst/>
            </a:blip>
            <a:stretch>
              <a:fillRect/>
            </a:stretch>
          </p:blipFill>
          <p:spPr>
            <a:xfrm>
              <a:off x="0" y="0"/>
              <a:ext cx="3665638" cy="3423921"/>
            </a:xfrm>
            <a:prstGeom prst="rect">
              <a:avLst/>
            </a:prstGeom>
            <a:effectLst/>
          </p:spPr>
        </p:pic>
      </p:grpSp>
      <p:sp>
        <p:nvSpPr>
          <p:cNvPr id="147" name="Data Source"/>
          <p:cNvSpPr txBox="1"/>
          <p:nvPr/>
        </p:nvSpPr>
        <p:spPr>
          <a:xfrm>
            <a:off x="315217" y="342900"/>
            <a:ext cx="265886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Source</a:t>
            </a:r>
          </a:p>
        </p:txBody>
      </p:sp>
      <p:sp>
        <p:nvSpPr>
          <p:cNvPr id="148" name="Data Model"/>
          <p:cNvSpPr txBox="1"/>
          <p:nvPr/>
        </p:nvSpPr>
        <p:spPr>
          <a:xfrm>
            <a:off x="385564" y="2266523"/>
            <a:ext cx="251817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Model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3.png" descr="3.png"/>
          <p:cNvPicPr>
            <a:picLocks noChangeAspect="1"/>
          </p:cNvPicPr>
          <p:nvPr/>
        </p:nvPicPr>
        <p:blipFill>
          <a:blip r:embed="rId2">
            <a:extLst/>
          </a:blip>
          <a:stretch>
            <a:fillRect/>
          </a:stretch>
        </p:blipFill>
        <p:spPr>
          <a:xfrm>
            <a:off x="15545" y="800705"/>
            <a:ext cx="7142117" cy="3738266"/>
          </a:xfrm>
          <a:prstGeom prst="rect">
            <a:avLst/>
          </a:prstGeom>
          <a:ln w="12700">
            <a:miter lim="400000"/>
          </a:ln>
        </p:spPr>
      </p:pic>
      <p:pic>
        <p:nvPicPr>
          <p:cNvPr id="151" name="4.png" descr="4.png"/>
          <p:cNvPicPr>
            <a:picLocks noChangeAspect="1"/>
          </p:cNvPicPr>
          <p:nvPr/>
        </p:nvPicPr>
        <p:blipFill>
          <a:blip r:embed="rId3">
            <a:extLst/>
          </a:blip>
          <a:stretch>
            <a:fillRect/>
          </a:stretch>
        </p:blipFill>
        <p:spPr>
          <a:xfrm>
            <a:off x="4814084" y="4214481"/>
            <a:ext cx="7346166" cy="5202569"/>
          </a:xfrm>
          <a:prstGeom prst="rect">
            <a:avLst/>
          </a:prstGeom>
          <a:ln w="12700">
            <a:miter lim="400000"/>
          </a:ln>
        </p:spPr>
      </p:pic>
      <p:sp>
        <p:nvSpPr>
          <p:cNvPr id="152" name="Most Popular Products"/>
          <p:cNvSpPr txBox="1"/>
          <p:nvPr/>
        </p:nvSpPr>
        <p:spPr>
          <a:xfrm>
            <a:off x="7881497" y="2038349"/>
            <a:ext cx="3985506"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Most Popular Products</a:t>
            </a:r>
          </a:p>
        </p:txBody>
      </p:sp>
      <p:sp>
        <p:nvSpPr>
          <p:cNvPr id="153" name="Data Visualizations"/>
          <p:cNvSpPr txBox="1"/>
          <p:nvPr/>
        </p:nvSpPr>
        <p:spPr>
          <a:xfrm>
            <a:off x="4416127" y="1905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1.png" descr="1.png"/>
          <p:cNvPicPr>
            <a:picLocks noChangeAspect="1"/>
          </p:cNvPicPr>
          <p:nvPr/>
        </p:nvPicPr>
        <p:blipFill>
          <a:blip r:embed="rId2">
            <a:extLst/>
          </a:blip>
          <a:stretch>
            <a:fillRect/>
          </a:stretch>
        </p:blipFill>
        <p:spPr>
          <a:xfrm>
            <a:off x="324897" y="1625600"/>
            <a:ext cx="6290535" cy="3618636"/>
          </a:xfrm>
          <a:prstGeom prst="rect">
            <a:avLst/>
          </a:prstGeom>
          <a:ln w="12700">
            <a:miter lim="400000"/>
          </a:ln>
        </p:spPr>
      </p:pic>
      <p:sp>
        <p:nvSpPr>
          <p:cNvPr id="156" name="Products Re-ordered"/>
          <p:cNvSpPr txBox="1"/>
          <p:nvPr/>
        </p:nvSpPr>
        <p:spPr>
          <a:xfrm>
            <a:off x="797551" y="1047749"/>
            <a:ext cx="3624598"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Products Re-ordered</a:t>
            </a:r>
          </a:p>
        </p:txBody>
      </p:sp>
      <p:pic>
        <p:nvPicPr>
          <p:cNvPr id="157" name="2.png" descr="2.png"/>
          <p:cNvPicPr>
            <a:picLocks noChangeAspect="1"/>
          </p:cNvPicPr>
          <p:nvPr/>
        </p:nvPicPr>
        <p:blipFill>
          <a:blip r:embed="rId3">
            <a:extLst/>
          </a:blip>
          <a:stretch>
            <a:fillRect/>
          </a:stretch>
        </p:blipFill>
        <p:spPr>
          <a:xfrm>
            <a:off x="6153295" y="3890384"/>
            <a:ext cx="6186114" cy="6097487"/>
          </a:xfrm>
          <a:prstGeom prst="rect">
            <a:avLst/>
          </a:prstGeom>
          <a:ln w="12700">
            <a:miter lim="400000"/>
          </a:ln>
        </p:spPr>
      </p:pic>
      <p:sp>
        <p:nvSpPr>
          <p:cNvPr id="158" name="Department-Wise Distribution"/>
          <p:cNvSpPr txBox="1"/>
          <p:nvPr/>
        </p:nvSpPr>
        <p:spPr>
          <a:xfrm>
            <a:off x="6610906" y="2971367"/>
            <a:ext cx="5953969"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Department-Wise Distribution</a:t>
            </a:r>
          </a:p>
        </p:txBody>
      </p:sp>
      <p:sp>
        <p:nvSpPr>
          <p:cNvPr id="159" name="Data Visualizations"/>
          <p:cNvSpPr txBox="1"/>
          <p:nvPr/>
        </p:nvSpPr>
        <p:spPr>
          <a:xfrm>
            <a:off x="4416127" y="1905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5.png" descr="5.png"/>
          <p:cNvPicPr>
            <a:picLocks noChangeAspect="1"/>
          </p:cNvPicPr>
          <p:nvPr/>
        </p:nvPicPr>
        <p:blipFill>
          <a:blip r:embed="rId2">
            <a:extLst/>
          </a:blip>
          <a:stretch>
            <a:fillRect/>
          </a:stretch>
        </p:blipFill>
        <p:spPr>
          <a:xfrm>
            <a:off x="1821548" y="1765300"/>
            <a:ext cx="9361704" cy="6835066"/>
          </a:xfrm>
          <a:prstGeom prst="rect">
            <a:avLst/>
          </a:prstGeom>
          <a:ln w="12700">
            <a:miter lim="400000"/>
          </a:ln>
        </p:spPr>
      </p:pic>
      <p:sp>
        <p:nvSpPr>
          <p:cNvPr id="162" name="Most Reordered Aisles"/>
          <p:cNvSpPr txBox="1"/>
          <p:nvPr/>
        </p:nvSpPr>
        <p:spPr>
          <a:xfrm>
            <a:off x="399057" y="1149349"/>
            <a:ext cx="5691139"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Most Reordered Aisles </a:t>
            </a:r>
          </a:p>
        </p:txBody>
      </p:sp>
      <p:sp>
        <p:nvSpPr>
          <p:cNvPr id="163" name="Data Visualizations"/>
          <p:cNvSpPr txBox="1"/>
          <p:nvPr/>
        </p:nvSpPr>
        <p:spPr>
          <a:xfrm>
            <a:off x="4416127" y="317500"/>
            <a:ext cx="41725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Data Visualizations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